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68" r:id="rId2"/>
    <p:sldId id="498" r:id="rId3"/>
    <p:sldId id="504" r:id="rId4"/>
    <p:sldId id="534" r:id="rId5"/>
    <p:sldId id="539" r:id="rId6"/>
    <p:sldId id="540" r:id="rId7"/>
    <p:sldId id="541" r:id="rId8"/>
    <p:sldId id="542" r:id="rId9"/>
    <p:sldId id="543" r:id="rId10"/>
    <p:sldId id="544" r:id="rId11"/>
    <p:sldId id="545" r:id="rId12"/>
    <p:sldId id="546" r:id="rId13"/>
    <p:sldId id="547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586" r:id="rId50"/>
    <p:sldId id="583" r:id="rId51"/>
    <p:sldId id="584" r:id="rId52"/>
    <p:sldId id="585" r:id="rId53"/>
    <p:sldId id="587" r:id="rId54"/>
    <p:sldId id="588" r:id="rId55"/>
    <p:sldId id="589" r:id="rId56"/>
    <p:sldId id="590" r:id="rId57"/>
    <p:sldId id="592" r:id="rId58"/>
    <p:sldId id="591" r:id="rId59"/>
    <p:sldId id="593" r:id="rId60"/>
    <p:sldId id="594" r:id="rId61"/>
    <p:sldId id="595" r:id="rId62"/>
    <p:sldId id="596" r:id="rId63"/>
    <p:sldId id="597" r:id="rId64"/>
    <p:sldId id="598" r:id="rId65"/>
    <p:sldId id="264" r:id="rId6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00324D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0" d="100"/>
          <a:sy n="60" d="100"/>
        </p:scale>
        <p:origin x="3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9ECC1-1BA9-CEC5-C153-387E2DA5C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D554B7-BC25-6D81-35DC-BE77F4D8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43E4D70-92FE-AA33-3121-6C7D41E20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F73D8-FF8C-5D7D-1586-DE4DBB2AE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997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2A24-ECF3-C1B5-29D8-15DE416B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7D77B54-230F-3613-5862-4D29FDC26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953D06-DEE6-35F9-7D99-D4441B4CF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D2B9DD-0BC2-EBE7-6E94-B218669CC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9326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71167-C9DD-E58F-FC7D-9171E731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6330FC-953A-BE40-7C03-1D5B17FB1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93B8F3-D66E-B5DD-EB85-6A522040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30FFED-8448-09E8-6BCD-01E8D95DC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72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FF541-1476-AA78-5E27-F1073BBAF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73CEC6-AA18-C5F1-B046-2C332D2FE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554A28-1CCD-315B-37AB-FDC495FD2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A7403B-4F0F-6BB6-B296-D1F30B729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382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1035-CD38-4867-3590-F6406FE9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CAC839-EB65-4858-36A9-5B111E2CB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21087E-EDBE-3656-D26E-2D2D82502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2B25B4-A9C3-8E22-26ED-4A92FBFE3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6848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00B3-6BEA-9C2C-2C2E-D8C310D0D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A97FAA-1C0D-0703-9B4F-485A32B7B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B496CB-5B95-693B-9A30-80A8CC696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ECB9F0-56FE-38FB-0DC7-F0D432234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86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3D72-83E2-8174-3CE6-49F1A0A6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B65EC6-01F6-A884-9798-66390E65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F0D3AC-555C-25E6-484C-66DF389E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B0C9F5-4C02-DBC7-1F25-C70709C71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EF0F-288F-3664-AAF6-3D42DFD9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0BCDF7A-A31C-7DDD-E6C2-4D7159FC7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DFF202-24A0-9482-C158-51D21B035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B3DBAE-8408-E4EE-55A8-9B7F107A3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7781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593F2-DBC5-A1BE-556C-CDF827D9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793A5C-D3EE-68B2-A964-C943EDB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57573D-0478-D7E3-0887-2CD617088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7B9900-A1AF-B03B-E401-645C8EAE2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7891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20976-7EA3-1115-6551-E8664B94C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6ABECB-138C-C1EA-CFEB-71F164B36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6DB989-F8FF-7050-08A0-C43FCBA3A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85D13-5635-A593-041C-A9DB1C970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628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63DB-7A86-F7CB-0701-7F47A269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6D5F23-9A02-D0B5-6048-4B2EE01D9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87CEDC-72B5-FB76-23E9-E61997A0A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1A7AA4-8B4C-59EC-71CC-DE5D460D9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1738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F76C-FABC-3B70-3C69-FED3B7DAD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E25135-D2A0-CD0B-66AD-85B686EC0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3B2878-C15A-BFCD-1D22-87B84D87A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5AD462-AB23-4673-B7AB-1BC9D54B2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8919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C99EA-BFEE-8603-D7B4-FA54D316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E2DE806-EE2F-6EF8-1B0D-F2F5DF1B2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4116E8-C394-AE18-94DE-779F169C1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63FA56-BD3A-DA40-F7FB-836EA325C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1578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8228-F5DB-03C5-45A5-7EFED3FC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B25CD5-2C4B-359F-C308-84A13FFCE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8A1CAB-56B3-E2B4-AD31-855FA43F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8C6943-4FA6-6B42-D0DF-D88C61705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3511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1936-DA3E-3A75-3B08-399397A6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C3630E-85BB-7A49-81F2-4B1AF1685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E1EA91-2563-DE23-63F0-E1290D24A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BAC0B2-1E5C-F742-B06E-E5BABC807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642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FD49-02D5-8C80-F14C-CB125062F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47083C3-2BEF-FDA8-31CB-FB2BAC40D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6CD878-BE3A-DCA4-9B6F-580157DA9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54725A-8A5B-B89D-D3C3-B06ADDF84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1742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9D47-9AF3-2354-7DCF-5492E7AE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D12625-A05C-7BA9-5634-3D9101005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CAD726-0D0C-2248-0858-7EE084158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609B77-97E9-372F-B9B9-D39842605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791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2B094-C90E-49A8-B08E-04A63FF9C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BFA7CC-EB70-F629-F23C-091F57C2B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65B444-632A-8C97-3C37-0BC854C0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DCC3A2-535B-5AE0-F003-03E29BD2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7038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45F5-1D5A-3A88-BF3B-A5ABE8EE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E0ACCE-84A3-5E29-8646-F5B6F1F5A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599384-09C8-6546-175C-1D03AF57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15A27A-46D2-2972-232A-C125C4F62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2820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6897-CBC5-9C1A-1FEF-8E106A56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7556D0-6965-75A5-441C-875E920B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2FC87D3-DE03-CA13-D380-47D79537B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0CAB8F-C7CE-92E4-BE05-89173A325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47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0ED-9D62-622C-3C3C-0288DCC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3A393F-053F-B90F-3EE0-43D16A98F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B6C020-F452-9933-5820-84F1AECC0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C4D943-E00A-B413-9659-DE4D09D79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9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B4DA-D62E-1CED-0F35-B2D5CFC1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2CA5487-D192-35A1-21A6-C83DE8DB0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3D3AB6-BD88-7F20-6F69-63E5ACAC3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632FEF-3A0B-B3D4-6FEE-5BE4470FF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2980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BB54-578C-2F01-B331-DE954D62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496E2C-3C1A-2860-181C-0FF39FB2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2CA33C-3FCA-0337-4EF0-8B24C3710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C8C2DB-11BB-1B8D-1C2D-7B12B31D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4337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E56B-D9B5-9188-2236-EBEDCA2A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61D57A-69C1-8BB0-2C54-D73455D77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1CDD2B-CAFD-45A0-68A4-98BB24973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AFFAF3-73F7-B5DF-EDCA-4B09C3C85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7168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ABD60-C22A-9750-5B94-7FD22513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FF82DE-8EFE-B0A6-42E4-34A1AAF7C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DA3FC0-4827-6754-7E21-5D99408B5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9AECFA-1597-A6E0-FAE2-DCCD5BC19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557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1C63F-4349-1BA0-158F-019EFABC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07761A-CC56-1AB2-1B5E-AEB669E04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ED22A1-CFCA-A1DD-5F98-6A894CF8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E944CF-F3C8-E9F0-626F-EABC74151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2094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8FD47-54FE-2FD7-D284-247DF781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6264BE-8FA0-6803-E248-80DB89ED5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5CE5A9-ADEE-5068-2F92-F5ECF50F0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7DB8E4-922F-5D9F-83F9-0EE265B95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0865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668A1-F548-F1DB-EEF9-F1807967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46053D-9B73-052F-D956-4E62739F7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0D1786-926A-FBEB-80E8-1DBA4EE76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8DE6E2-FF6F-18C0-809D-D184C9335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396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8FB1-AA15-204A-8892-A0B89018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70FD19-2170-3BCE-2AE3-B45BAAB5C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00CE97-9121-B408-F469-18C6DCB0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FA9A88-9DF1-93DC-8B2C-7D65690C2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5836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8A270-96E0-3803-9742-81161CF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1CCB08-9DCD-4CD5-D894-A5F51FB57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CB2F005-6043-9EAE-66AB-1C762AEBF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0CB064-CF07-1EDE-A7CA-AAEC20FF1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5640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AA1A-AD7F-0695-5626-288A37FD8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5DD77C-103E-A934-5A29-81A3E0778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6D5ED9A-CDC2-CD16-A29D-A1AC63FBA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CCB095-C4F6-86F5-D87B-1CA7B8F5F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192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6E25-5863-44A1-78F6-91A45EDC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813D9C-04AA-4BAC-7B16-93287FFE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54C56-05EB-C54D-7B2B-A247BD24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A0633-B27E-736A-68F0-7F00C3F8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2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264B-99B1-93DF-DCDB-CCC4AA90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44F46E-830C-2CF2-9510-5C52E8017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07F276-2222-13BA-FF64-73FBA27B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B9538A-3756-E292-5887-C5D463FC6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077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13D2-E593-BB64-ED0A-D8144ED7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9F6D61B-E55C-5B7B-8D0E-84132ACB6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306A83-CCDE-429D-4374-FAFC558BA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274834-7CC3-1071-B803-D1F0BBE4F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317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55BF-C28A-E623-AE9B-1ED7B620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4F7B2B-72EE-026E-4F91-C4C1C8128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328EA15-5351-2CD9-12A1-6E80413F1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B5D4F8-18F0-B8A4-632F-063526C3A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13678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B4183-1F3E-769E-D560-FE2179E50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4865DB-68B3-2285-FFA3-8D90653E7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58DD13-89B0-817A-2548-D68353613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23B229-A878-88AF-4004-B75202EA9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1626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25A60-4F81-1159-1AC7-3B992303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220FCC-480A-09AA-8DBD-13374ED66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A998ED-21CB-B08B-F55A-5EEB120BA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C9101F-4968-E075-D03B-943DF6EF9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1431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B7C0-9331-3571-3105-82D100A4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0F4C5F-1950-1A28-5C2D-F8F5F36F3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A2C6F0-0963-90FA-D976-492EDF833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37A995-4233-CCC3-D782-CC6FD7D2E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9633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1DC52-6E64-D977-E3F1-8678E7CE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F0F45A-46CC-BE23-897B-2B8284316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20D7027-B37B-661E-0254-41C26661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09D67-3B33-7336-8062-C6A41CB21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5349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4346F-1492-5EC0-0893-AF70CCF2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D51508-52C0-FB3A-0207-7F1717EFA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A8DB76-858A-95FB-1121-37156C56E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198829-B184-3693-FA32-E29B13DD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5435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00B2-FB02-AFC7-DD70-CF411F00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761EB1-498C-869F-3E88-376FE4890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8BED53-78DA-D3F8-C955-5D72852D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542F27-F4E0-E050-0FDE-C373D857E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5698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81FB-0418-A072-9CB1-7FBB4AF2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A946859-90E4-9713-03F4-C9C0A2F11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D5DBAE-7527-759A-F5CA-E7D6998A2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03233B-3534-216E-EA03-793816E31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47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01A68-1476-CE87-EBBD-A3A615D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8DF2A6-61FA-9D23-94DA-FE7289E28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B1D8C0-3774-625B-5FB6-FE62722D8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B7AABC-519C-EAED-F03E-8E17C4794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683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55F0-25E5-4DC5-7EFE-27D0CC5B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046FE6-8C73-F620-024F-954CCD5BB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802ED2-1D0F-AED5-A750-F1D7FE03F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C9DE0C-55CD-FE2B-4241-D0123F5E0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4497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CBFB-5104-1B8F-4FB2-447BC3F5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E9EB83-04D3-E330-F8E2-DEDE7966B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68A566-B32A-75FF-800A-7B1F44FBC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61D9BF-3EE3-564E-0B25-0DBACBD0A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3950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5CF9-2E8F-87A5-4A19-7CC253E8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5CC5334-72C6-45D0-1F32-36A63A3A3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E0A48C5-6F1D-A7C2-CC3A-6355B7065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43ED9B-CCF2-1F94-1A3C-2E76947C9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615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FCA9-93C1-CE0E-0113-DDD5CC08B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5B5175-DEF1-94F1-5892-2091DD3C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9EE74A9-C6E4-2B04-7D18-B034CF0E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3832E8-FBAB-A567-61D1-2B4C13FCB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0675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A8916-C6BF-5BCA-3F0F-553AD74FC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E4E6F5-081C-63A1-BCF6-26586DDD7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E63908-AEF6-23D5-6858-05A063D5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C9865C-BC4E-86EA-3AC9-927488495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96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86AC-617D-D6E7-8474-ED178624A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C854C8-5FD2-593B-9607-9CCB96364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190C8F-78ED-EE5A-9C21-17812C7E7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09295A-296E-6817-78C6-41C03FF2E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29328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3841-E403-F597-FD4C-537F206C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8579F2-F125-D96B-6FA7-3E30A230C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FB2341-97A1-ED4A-3512-1076C872D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F12A1A-C21E-2B3D-515E-14E4E68A0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3286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7917F-41C0-4A4D-AF76-1757664AE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3A6B09-7207-3E59-1C1A-59AF57ECA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1431D5-49FD-431E-9BD0-8DB5C2102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C429F0-0770-EBAA-BE95-6F7ABFC70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14980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4E12B-41F5-0BAE-89E8-775B45F0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1FFF60-2E90-A42C-42BD-30C411CB9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3BBB02-1626-4DE4-899E-D1C9F33CE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B0B0AA-5D42-362E-46DA-70CE53708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48084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1223-EE9D-68FC-47ED-9C20DB3D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837511-8510-5C31-2ABC-768FFC20A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C4DBAB-553A-D2C8-5552-B2E46FB66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C9322D-EEAF-B701-B363-D32EF6F3B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416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9E33-86E0-D6C8-5690-A5142ACB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C88794-3C15-3CFE-0ED6-7637850CD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0DF960-1E52-EFE2-E9E1-A93B80459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CDD93B-D26F-C257-0F6E-0F539C4B1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69767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A3AD-E4E1-1728-A117-2458F56C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91735E3-A3F4-98AB-EA4C-58AFE3DF4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6AEDF90-64BB-F4E4-8F8E-2EAEE2473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890009-B2BF-B76E-44E6-B02D4B5D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45731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B544F-9E1E-D511-5690-7C33F2C0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FB25B8C-6C60-34A7-1E44-98B8CA558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9B1FE0-4C69-02EB-2625-694349676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419204-92A8-F59E-297A-EA5B7902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746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1405-9D32-A755-BFF1-8806A2F2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855299-73A0-9E8C-3DD2-BA89B95C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08440E1-A085-089F-76BA-7E56458A4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2191E7-D0F3-04B1-5232-45A88B3E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2409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24E6-206F-C40A-9080-C8AA5EF7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B23C28-8778-72AB-0CF4-CA688F72F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5FED5C-E34C-19E9-2B68-7E138677B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C94D3B-2E7D-D2AE-7654-A04389436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5278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8EA5C-097C-C55F-8E8B-49945008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7092873-49A7-7731-7A2C-C0362AE7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E5CBD1-308D-859B-0E06-2BDC2F58D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E90517-87B9-B29C-A97D-64A58C67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485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7230-555E-7EED-C061-D29B23DB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12997B-11F6-3C6D-4F61-331257BB5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BA874B-0E23-D76B-62E0-1D5E356A3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2F68AB-D91D-960E-EFAB-97740B668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400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1E07-7769-F1DB-EBA9-0CBC64CF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0B1DE0-D9DE-48F0-7641-1E95FC72A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A3E41A-5285-B2F8-DFF3-3F4384238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810549-7DAE-4908-9C1E-D7D78AA08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5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86C8F-8C03-7F66-2297-78961466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E96763-E124-FFC9-B027-5FF35C180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D5D1897-0396-CF67-C5FE-3574A9B87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BB115E-18D3-8785-5BE4-05F4206E7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8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6/10/2025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Transferencia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CD66-B05B-B816-1651-6CA98813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82AB7D-08C8-F22C-F757-8C2044EC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2" y="1275955"/>
            <a:ext cx="4395536" cy="4306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D5530F-EE05-BE1F-7885-D74B8CBB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54" y="1239860"/>
            <a:ext cx="3152775" cy="4095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462363-70CA-6EDE-65E8-C0FB3B281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807" y="3786188"/>
            <a:ext cx="315726" cy="28850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92BE599-B8BA-E8F1-81FB-6D38CD5E0132}"/>
              </a:ext>
            </a:extLst>
          </p:cNvPr>
          <p:cNvCxnSpPr/>
          <p:nvPr/>
        </p:nvCxnSpPr>
        <p:spPr>
          <a:xfrm>
            <a:off x="8656670" y="3160295"/>
            <a:ext cx="0" cy="6258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26EE-3F73-80F9-780E-BBE7F96F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70F8B5-1E0B-9BE9-A9D8-DC7F4A3A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2" y="1275955"/>
            <a:ext cx="4395536" cy="4306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071109-551A-38C4-9D08-A43DCD082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54" y="1239860"/>
            <a:ext cx="3152775" cy="4095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B63613-CF66-C39D-56AB-0C37A7B6B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807" y="3786188"/>
            <a:ext cx="315726" cy="28850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5C8AD1F-EAE2-900B-8E17-943A31A33D1D}"/>
              </a:ext>
            </a:extLst>
          </p:cNvPr>
          <p:cNvCxnSpPr/>
          <p:nvPr/>
        </p:nvCxnSpPr>
        <p:spPr>
          <a:xfrm>
            <a:off x="8656670" y="3160295"/>
            <a:ext cx="0" cy="6258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9405384-B524-EACB-23C1-300EBE94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837" y="3778168"/>
            <a:ext cx="315726" cy="2885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C01243-5A0F-C667-3892-DA2636AFD75B}"/>
              </a:ext>
            </a:extLst>
          </p:cNvPr>
          <p:cNvSpPr txBox="1"/>
          <p:nvPr/>
        </p:nvSpPr>
        <p:spPr>
          <a:xfrm>
            <a:off x="5951622" y="5497757"/>
            <a:ext cx="1017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Duplicamos el Icono del </a:t>
            </a:r>
            <a:r>
              <a:rPr lang="es-CO" sz="2000" dirty="0" err="1">
                <a:latin typeface="Work Sans Light" pitchFamily="2" charset="77"/>
              </a:rPr>
              <a:t>Piñon</a:t>
            </a:r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</a:t>
            </a: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al icono </a:t>
            </a: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derecho duplicar</a:t>
            </a:r>
          </a:p>
        </p:txBody>
      </p:sp>
    </p:spTree>
    <p:extLst>
      <p:ext uri="{BB962C8B-B14F-4D97-AF65-F5344CB8AC3E}">
        <p14:creationId xmlns:p14="http://schemas.microsoft.com/office/powerpoint/2010/main" val="353299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E603-FB45-D012-698D-3B73CE22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EFBE812-077B-A837-A277-0C94F504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6" y="1367730"/>
            <a:ext cx="3850106" cy="37375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F600E5-AD07-8E4B-A95B-B59953AF7A90}"/>
              </a:ext>
            </a:extLst>
          </p:cNvPr>
          <p:cNvSpPr txBox="1"/>
          <p:nvPr/>
        </p:nvSpPr>
        <p:spPr>
          <a:xfrm>
            <a:off x="2021306" y="3028890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Visualizar Pantalla</a:t>
            </a:r>
          </a:p>
        </p:txBody>
      </p:sp>
    </p:spTree>
    <p:extLst>
      <p:ext uri="{BB962C8B-B14F-4D97-AF65-F5344CB8AC3E}">
        <p14:creationId xmlns:p14="http://schemas.microsoft.com/office/powerpoint/2010/main" val="177862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CD9C0-6551-EF1F-2E72-EDC148470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BFBE1F-BB45-8D05-5FCD-EBDDF4C73591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Asignamos los Iconos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95B6A3-12E1-7232-8F54-57E7052E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88" y="2085724"/>
            <a:ext cx="3257550" cy="2943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46E8B-5AFA-80C1-0AC7-0DDC2C7ED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71" y="2085724"/>
            <a:ext cx="2867025" cy="12477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B1341F-0531-D45B-B4F0-472649BE0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71" y="3333499"/>
            <a:ext cx="2857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4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2DB4-F1A6-910A-EB15-5840D0950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ECB940-A6F3-30BA-A5CA-258696C635DB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Asignamos los Iconos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D69178-BE0C-5114-F1A4-E58AC39E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10" y="1525002"/>
            <a:ext cx="3257550" cy="2943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C1D4E3-0BA8-AAB4-E490-0F7C9FE0B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64" y="1525002"/>
            <a:ext cx="2867025" cy="12477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9CD2FF-072E-6693-1B56-6D5CCA63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264" y="2772777"/>
            <a:ext cx="2857500" cy="1876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B26692-1183-F644-6B9B-17120CB15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453" y="2772777"/>
            <a:ext cx="4299286" cy="1601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F7A779-B9B1-1E17-F814-A1106A81308D}"/>
              </a:ext>
            </a:extLst>
          </p:cNvPr>
          <p:cNvSpPr txBox="1"/>
          <p:nvPr/>
        </p:nvSpPr>
        <p:spPr>
          <a:xfrm>
            <a:off x="7411453" y="4649202"/>
            <a:ext cx="10170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En la lupa buscamos el Icono que necesitamos</a:t>
            </a:r>
          </a:p>
        </p:txBody>
      </p:sp>
    </p:spTree>
    <p:extLst>
      <p:ext uri="{BB962C8B-B14F-4D97-AF65-F5344CB8AC3E}">
        <p14:creationId xmlns:p14="http://schemas.microsoft.com/office/powerpoint/2010/main" val="52457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9DE40-0ED0-44CD-9B84-FF830AD7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1EB4C17-A69E-2B42-C9E4-3733EF0A9C3F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87EC8D-51FF-DB6D-D612-5D3EAB3E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8" y="1047220"/>
            <a:ext cx="4363450" cy="44937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928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E197-89B4-E8F5-F474-6E87EC5D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14FE155-4A59-B846-C23A-111DC55CAFB9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Hacemos el mismo proceso para el Icono de Eliminar: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C786B6-5B9C-1A13-1EEE-1310B8BB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9" y="1803023"/>
            <a:ext cx="7539788" cy="36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C5BD-EA77-A19F-0E7D-4B798A33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44C357-F200-4C4F-549B-48F0B7A0F6AA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6C358B-BB95-709D-D5F5-317F9FF1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983" y="1247275"/>
            <a:ext cx="4354034" cy="40827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62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FBEAF-B001-0268-479A-60873D8E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916F30-5437-A62A-F0BF-7B974F25FCF6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Ajustamos los espacios en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9D7FD6-9927-1552-D1AB-0601CF7E840A}"/>
              </a:ext>
            </a:extLst>
          </p:cNvPr>
          <p:cNvSpPr txBox="1"/>
          <p:nvPr/>
        </p:nvSpPr>
        <p:spPr>
          <a:xfrm>
            <a:off x="2229854" y="1781473"/>
            <a:ext cx="1017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Seleccionamos el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Vamos a propiedades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Propiedad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Propertie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Seleccionamos </a:t>
            </a:r>
            <a:r>
              <a:rPr lang="es-CO" sz="2000" dirty="0" err="1">
                <a:latin typeface="Work Sans Light" pitchFamily="2" charset="77"/>
              </a:rPr>
              <a:t>Space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Evenly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dirty="0">
                <a:latin typeface="Work Sans Light" pitchFamily="2" charset="77"/>
              </a:rPr>
              <a:t>( espacio uniforme )</a:t>
            </a:r>
            <a:endParaRPr lang="es-CO" sz="20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066009-4FB4-8FFE-111B-30D315D3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54" y="3429000"/>
            <a:ext cx="3248025" cy="23717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977187-1519-F2F8-4817-46B25AFB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242" y="3429000"/>
            <a:ext cx="2590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2D15-BA48-D0A7-891B-980D4C7F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225B4B3-EE5F-2E79-58EC-C462F78DA1EB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Podemos seguir personalizando los componentes: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F63752-202D-76C6-4162-77A6ACA384A0}"/>
              </a:ext>
            </a:extLst>
          </p:cNvPr>
          <p:cNvSpPr txBox="1"/>
          <p:nvPr/>
        </p:nvSpPr>
        <p:spPr>
          <a:xfrm>
            <a:off x="2261938" y="2358989"/>
            <a:ext cx="9593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Vamos a propiedades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Properties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Abjo</a:t>
            </a:r>
            <a:r>
              <a:rPr lang="es-CO" sz="2000" dirty="0">
                <a:latin typeface="Work Sans Light" pitchFamily="2" charset="77"/>
              </a:rPr>
              <a:t> de alinear hay una variable X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Le colocamos 10 para que de espacios y separe los objetos</a:t>
            </a:r>
          </a:p>
        </p:txBody>
      </p:sp>
    </p:spTree>
    <p:extLst>
      <p:ext uri="{BB962C8B-B14F-4D97-AF65-F5344CB8AC3E}">
        <p14:creationId xmlns:p14="http://schemas.microsoft.com/office/powerpoint/2010/main" val="310930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015933" y="2228671"/>
            <a:ext cx="10160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Desarrollo de 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295400" y="3321934"/>
            <a:ext cx="9658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Aplicativos Móviles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Flutter Flow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5079-D9E4-75C5-3B8E-40C1BAE1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EB4B0A-2E4F-4992-9EA4-9851D743840F}"/>
              </a:ext>
            </a:extLst>
          </p:cNvPr>
          <p:cNvSpPr txBox="1"/>
          <p:nvPr/>
        </p:nvSpPr>
        <p:spPr>
          <a:xfrm>
            <a:off x="3523035" y="2228671"/>
            <a:ext cx="51459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Diseño Pantalla Agregar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F6FBDF3-296A-5EB3-5DF1-513E11C3B693}"/>
              </a:ext>
            </a:extLst>
          </p:cNvPr>
          <p:cNvCxnSpPr>
            <a:cxnSpLocks/>
          </p:cNvCxnSpPr>
          <p:nvPr/>
        </p:nvCxnSpPr>
        <p:spPr>
          <a:xfrm>
            <a:off x="3705726" y="2779403"/>
            <a:ext cx="482867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6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81E48-3440-7921-E7D5-A16AA9EC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D1AC4B-ABB7-A281-D0E4-388B16A23183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Acondicionamos  el Text de búsqueda y el Icono de la Lupa Buscar para agregar: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6491CC-45AA-DFB7-1A61-3C922E05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33180"/>
            <a:ext cx="4459706" cy="3544566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391605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BE3B-5FF3-E5F3-EAAF-697B2941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0090F7-AE69-1776-9F62-1EFAC46897EB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el Icono de la Lupa para agregar: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149962-FED2-A6A9-248B-74DE7052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2171700"/>
            <a:ext cx="66103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302B-230A-FA24-162B-3D266357F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921BBE-BEC9-76F5-3DB7-4851E61697F0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el Icono de la Lupa para agregar: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75149F-1011-4A4F-641B-7F69248B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71" y="1708484"/>
            <a:ext cx="4426058" cy="3441032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2018473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13AE-8C2F-357D-918B-C8B44FCF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164CCB-E7C1-484E-BAB9-3B5A35C24CC4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las propiedades del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, icono y el texto: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81F6CA-CFDE-D37A-44C9-6C945129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71" y="1708484"/>
            <a:ext cx="4426058" cy="3441032"/>
          </a:xfrm>
          <a:prstGeom prst="rect">
            <a:avLst/>
          </a:prstGeom>
          <a:ln>
            <a:solidFill>
              <a:srgbClr val="38AA00"/>
            </a:solidFill>
          </a:ln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11AF4C2-BB16-614B-0144-0F9EB7317B5F}"/>
              </a:ext>
            </a:extLst>
          </p:cNvPr>
          <p:cNvCxnSpPr/>
          <p:nvPr/>
        </p:nvCxnSpPr>
        <p:spPr>
          <a:xfrm>
            <a:off x="3368842" y="2294021"/>
            <a:ext cx="689811" cy="0"/>
          </a:xfrm>
          <a:prstGeom prst="straightConnector1">
            <a:avLst/>
          </a:prstGeom>
          <a:ln w="44450">
            <a:solidFill>
              <a:srgbClr val="FF0000">
                <a:alpha val="8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2949263-CA2A-09C1-3B86-0EB6A757C809}"/>
              </a:ext>
            </a:extLst>
          </p:cNvPr>
          <p:cNvCxnSpPr/>
          <p:nvPr/>
        </p:nvCxnSpPr>
        <p:spPr>
          <a:xfrm>
            <a:off x="5213684" y="1860884"/>
            <a:ext cx="0" cy="3048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6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8CDD-0B71-F336-7530-D7A7477D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2C49EE-0AA6-FA37-A943-39C09FF46368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las propiedades del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, icono y el texto: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7E1A9-5314-0190-1E48-90B93D5182C1}"/>
              </a:ext>
            </a:extLst>
          </p:cNvPr>
          <p:cNvSpPr txBox="1"/>
          <p:nvPr/>
        </p:nvSpPr>
        <p:spPr>
          <a:xfrm>
            <a:off x="2261938" y="2358989"/>
            <a:ext cx="9593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Vamos a propiedades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Icon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Properties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Cambiamos el Icono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Para el texto en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Properties</a:t>
            </a:r>
            <a:r>
              <a:rPr lang="es-CO" sz="2000" dirty="0">
                <a:latin typeface="Work Sans Light" pitchFamily="2" charset="77"/>
              </a:rPr>
              <a:t> en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 Text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Colocar Agregar</a:t>
            </a:r>
          </a:p>
        </p:txBody>
      </p:sp>
    </p:spTree>
    <p:extLst>
      <p:ext uri="{BB962C8B-B14F-4D97-AF65-F5344CB8AC3E}">
        <p14:creationId xmlns:p14="http://schemas.microsoft.com/office/powerpoint/2010/main" val="2222924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F0BA-3D6F-7C4F-5B2F-E1D3F40C9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984ED2-B164-DB87-C690-CC8643E19F0F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las propiedades del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, icono y el texto: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FF2F90-E39F-2CC2-6FB0-82E557A0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9" y="2378491"/>
            <a:ext cx="2800350" cy="3095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216629-5207-5DF6-C195-55AEC857E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1" y="2378491"/>
            <a:ext cx="3410952" cy="25924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2D18A-DCEF-99C8-40FF-ACAF2275CAE3}"/>
              </a:ext>
            </a:extLst>
          </p:cNvPr>
          <p:cNvSpPr txBox="1"/>
          <p:nvPr/>
        </p:nvSpPr>
        <p:spPr>
          <a:xfrm>
            <a:off x="2619377" y="561072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Cambiamos Icono                     Cambiar el texto</a:t>
            </a:r>
          </a:p>
        </p:txBody>
      </p:sp>
    </p:spTree>
    <p:extLst>
      <p:ext uri="{BB962C8B-B14F-4D97-AF65-F5344CB8AC3E}">
        <p14:creationId xmlns:p14="http://schemas.microsoft.com/office/powerpoint/2010/main" val="289933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12F8-C82D-AA54-EE69-731B8A2A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F51717-CD10-EB1A-61F1-78F1A293FCC8}"/>
              </a:ext>
            </a:extLst>
          </p:cNvPr>
          <p:cNvSpPr txBox="1"/>
          <p:nvPr/>
        </p:nvSpPr>
        <p:spPr>
          <a:xfrm>
            <a:off x="1427748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B6D92B-5449-CD15-27A0-ED46D279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871662"/>
            <a:ext cx="3276600" cy="31146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3800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B220-681B-6DF5-CD48-539CB333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B5DB7-6608-70D0-FF17-7AA46B3DD3FC}"/>
              </a:ext>
            </a:extLst>
          </p:cNvPr>
          <p:cNvSpPr txBox="1"/>
          <p:nvPr/>
        </p:nvSpPr>
        <p:spPr>
          <a:xfrm>
            <a:off x="3987106" y="2228671"/>
            <a:ext cx="42178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Configurar Agregar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FDA7CD9-3CF9-7C0B-7C67-92117784490A}"/>
              </a:ext>
            </a:extLst>
          </p:cNvPr>
          <p:cNvCxnSpPr>
            <a:cxnSpLocks/>
          </p:cNvCxnSpPr>
          <p:nvPr/>
        </p:nvCxnSpPr>
        <p:spPr>
          <a:xfrm>
            <a:off x="4219074" y="2779403"/>
            <a:ext cx="3705726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6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55B6-FDEA-6939-27AF-E8AC7110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BA6E48-4CE5-5615-B0EF-B60E6F735D1A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Agregar, Crear o Insertar: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FB2EDD-6045-3575-719A-32A255678857}"/>
              </a:ext>
            </a:extLst>
          </p:cNvPr>
          <p:cNvSpPr txBox="1"/>
          <p:nvPr/>
        </p:nvSpPr>
        <p:spPr>
          <a:xfrm>
            <a:off x="2053390" y="1917407"/>
            <a:ext cx="95931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 + ( </a:t>
            </a:r>
            <a:r>
              <a:rPr lang="es-CO" sz="1600" dirty="0">
                <a:latin typeface="Work Sans Light" pitchFamily="2" charset="77"/>
              </a:rPr>
              <a:t>agregar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Agregamos una Acción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Backend</a:t>
            </a:r>
            <a:r>
              <a:rPr lang="es-CO" sz="2000" dirty="0">
                <a:latin typeface="Work Sans Light" pitchFamily="2" charset="77"/>
              </a:rPr>
              <a:t> / </a:t>
            </a:r>
            <a:r>
              <a:rPr lang="es-CO" sz="2000" dirty="0" err="1">
                <a:latin typeface="Work Sans Light" pitchFamily="2" charset="77"/>
              </a:rPr>
              <a:t>Database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Supabase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Insert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Seleccionar Table productos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Set </a:t>
            </a:r>
            <a:r>
              <a:rPr lang="es-CO" sz="2000" dirty="0" err="1">
                <a:latin typeface="Work Sans Light" pitchFamily="2" charset="77"/>
              </a:rPr>
              <a:t>Fields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Fields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De la lista buscamos nombre, en este ejemplo solamente es un dato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En </a:t>
            </a:r>
            <a:r>
              <a:rPr lang="es-CO" sz="2000" dirty="0" err="1">
                <a:latin typeface="Work Sans Light" pitchFamily="2" charset="77"/>
              </a:rPr>
              <a:t>value</a:t>
            </a:r>
            <a:r>
              <a:rPr lang="es-CO" sz="2000" dirty="0">
                <a:latin typeface="Work Sans Light" pitchFamily="2" charset="77"/>
              </a:rPr>
              <a:t> damos clic en los puntos </a:t>
            </a:r>
            <a:r>
              <a:rPr lang="es-CO" sz="2000" dirty="0" err="1">
                <a:latin typeface="Work Sans Light" pitchFamily="2" charset="77"/>
              </a:rPr>
              <a:t>segunvo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Value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Widgets </a:t>
            </a:r>
            <a:r>
              <a:rPr lang="es-CO" sz="2000" dirty="0" err="1">
                <a:latin typeface="Work Sans Light" pitchFamily="2" charset="77"/>
              </a:rPr>
              <a:t>State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En </a:t>
            </a:r>
            <a:r>
              <a:rPr lang="es-CO" sz="2000" dirty="0" err="1">
                <a:latin typeface="Work Sans Light" pitchFamily="2" charset="77"/>
              </a:rPr>
              <a:t>SearchProduct</a:t>
            </a:r>
            <a:r>
              <a:rPr lang="es-CO" sz="2000" dirty="0">
                <a:latin typeface="Work Sans Light" pitchFamily="2" charset="77"/>
              </a:rPr>
              <a:t> buscamos nombre</a:t>
            </a:r>
          </a:p>
          <a:p>
            <a:pPr marL="342900" indent="-342900">
              <a:buBlip>
                <a:blip r:embed="rId3"/>
              </a:buBlip>
            </a:pPr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73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B3C2-56DE-A3CF-BDA5-250904F5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48164F-AD58-FCB4-D63D-CCA81C11C8BA}"/>
              </a:ext>
            </a:extLst>
          </p:cNvPr>
          <p:cNvSpPr txBox="1"/>
          <p:nvPr/>
        </p:nvSpPr>
        <p:spPr>
          <a:xfrm>
            <a:off x="4246787" y="2228671"/>
            <a:ext cx="36984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CRUD: Supabase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AA3B68-6669-71F3-73D5-803C5C174544}"/>
              </a:ext>
            </a:extLst>
          </p:cNvPr>
          <p:cNvCxnSpPr>
            <a:cxnSpLocks/>
          </p:cNvCxnSpPr>
          <p:nvPr/>
        </p:nvCxnSpPr>
        <p:spPr>
          <a:xfrm>
            <a:off x="4411579" y="2779403"/>
            <a:ext cx="3416968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6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B7BD4-180C-2455-10E1-8A28D892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277CF7-D9E7-2A55-85AF-A99DC561B48E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 Botón Agregar: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1B441A-9BD9-9522-55B8-741E0618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05726"/>
            <a:ext cx="3590925" cy="3895725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115011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39F82-1C32-F0EB-F11E-437905C8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3D9DB4-FC40-77BA-2D47-BC054043B1AD}"/>
              </a:ext>
            </a:extLst>
          </p:cNvPr>
          <p:cNvSpPr txBox="1"/>
          <p:nvPr/>
        </p:nvSpPr>
        <p:spPr>
          <a:xfrm>
            <a:off x="3796349" y="2228671"/>
            <a:ext cx="45993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Configurar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323F226-898B-7FD7-E564-B25DBC4B073C}"/>
              </a:ext>
            </a:extLst>
          </p:cNvPr>
          <p:cNvCxnSpPr>
            <a:cxnSpLocks/>
          </p:cNvCxnSpPr>
          <p:nvPr/>
        </p:nvCxnSpPr>
        <p:spPr>
          <a:xfrm>
            <a:off x="4042610" y="2779403"/>
            <a:ext cx="405865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07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E640-AE84-4589-CA84-3D0F33F27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901B36-8DB2-3B5A-B9D8-90BF6D0794CB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Modificar: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EA32C6-B64C-B0E2-FFC0-E0CF4A65FFB8}"/>
              </a:ext>
            </a:extLst>
          </p:cNvPr>
          <p:cNvSpPr txBox="1"/>
          <p:nvPr/>
        </p:nvSpPr>
        <p:spPr>
          <a:xfrm>
            <a:off x="2069432" y="1628649"/>
            <a:ext cx="95931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 + ( </a:t>
            </a:r>
            <a:r>
              <a:rPr lang="es-CO" dirty="0">
                <a:latin typeface="Work Sans Light" pitchFamily="2" charset="77"/>
              </a:rPr>
              <a:t>modificar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Agregamos una Acción ( verificar que el evento sea </a:t>
            </a:r>
            <a:r>
              <a:rPr lang="es-CO" sz="2000" b="1" dirty="0" err="1">
                <a:latin typeface="Work Sans Light" pitchFamily="2" charset="77"/>
              </a:rPr>
              <a:t>On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b="1" dirty="0" err="1">
                <a:latin typeface="Work Sans Light" pitchFamily="2" charset="77"/>
              </a:rPr>
              <a:t>Tap</a:t>
            </a:r>
            <a:r>
              <a:rPr lang="es-CO" sz="2000" dirty="0">
                <a:latin typeface="Work Sans Light" pitchFamily="2" charset="77"/>
              </a:rPr>
              <a:t> ) 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Clic </a:t>
            </a:r>
            <a:r>
              <a:rPr lang="es-CO" sz="2000" dirty="0" err="1">
                <a:latin typeface="Work Sans Light" pitchFamily="2" charset="77"/>
              </a:rPr>
              <a:t>edit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Backend</a:t>
            </a:r>
            <a:r>
              <a:rPr lang="es-CO" sz="2000" dirty="0">
                <a:latin typeface="Work Sans Light" pitchFamily="2" charset="77"/>
              </a:rPr>
              <a:t> / </a:t>
            </a:r>
            <a:r>
              <a:rPr lang="es-CO" sz="2000" dirty="0" err="1">
                <a:latin typeface="Work Sans Light" pitchFamily="2" charset="77"/>
              </a:rPr>
              <a:t>Database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Supabase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Update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Seleccionar Table productos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Propiedad </a:t>
            </a:r>
            <a:r>
              <a:rPr lang="es-CO" sz="2000" dirty="0" err="1">
                <a:latin typeface="Work Sans Light" pitchFamily="2" charset="77"/>
              </a:rPr>
              <a:t>Matching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( </a:t>
            </a:r>
            <a:r>
              <a:rPr lang="es-CO" b="1" dirty="0">
                <a:latin typeface="Work Sans Light" pitchFamily="2" charset="77"/>
              </a:rPr>
              <a:t>fila coincidente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Filter</a:t>
            </a:r>
            <a:r>
              <a:rPr lang="es-CO" sz="2000" dirty="0">
                <a:latin typeface="Work Sans Light" pitchFamily="2" charset="77"/>
              </a:rPr>
              <a:t> ( id )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Field </a:t>
            </a:r>
            <a:r>
              <a:rPr lang="es-CO" sz="2000" dirty="0" err="1">
                <a:latin typeface="Work Sans Light" pitchFamily="2" charset="77"/>
              </a:rPr>
              <a:t>Name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unset</a:t>
            </a:r>
            <a:r>
              <a:rPr lang="es-CO" sz="2000" dirty="0">
                <a:latin typeface="Work Sans Light" pitchFamily="2" charset="77"/>
              </a:rPr>
              <a:t> id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Relatión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Equal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to</a:t>
            </a:r>
            <a:endParaRPr lang="es-CO" sz="2000" dirty="0">
              <a:latin typeface="Work Sans Light" pitchFamily="2" charset="77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Value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productsRow</a:t>
            </a:r>
            <a:r>
              <a:rPr lang="es-CO" sz="2000" dirty="0">
                <a:latin typeface="Work Sans Light" pitchFamily="2" charset="77"/>
              </a:rPr>
              <a:t>   Id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+Set </a:t>
            </a:r>
            <a:r>
              <a:rPr lang="es-CO" sz="2000" dirty="0" err="1">
                <a:latin typeface="Work Sans Light" pitchFamily="2" charset="77"/>
              </a:rPr>
              <a:t>Fields</a:t>
            </a:r>
            <a:endParaRPr lang="es-CO" sz="2000" dirty="0">
              <a:latin typeface="Work Sans Light" pitchFamily="2" charset="77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File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De lista seleccionamos nombre ( </a:t>
            </a:r>
            <a:r>
              <a:rPr lang="es-CO" dirty="0">
                <a:latin typeface="Work Sans Light" pitchFamily="2" charset="77"/>
              </a:rPr>
              <a:t>campo a modificar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445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49BE9-789B-507C-722E-B7D91A5C9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C2F17F5-671E-0151-36DE-66E11282B7FA}"/>
              </a:ext>
            </a:extLst>
          </p:cNvPr>
          <p:cNvSpPr txBox="1"/>
          <p:nvPr/>
        </p:nvSpPr>
        <p:spPr>
          <a:xfrm>
            <a:off x="3123089" y="2228671"/>
            <a:ext cx="59458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Agregar Text para Modificar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26DB01F-2580-EE38-66E3-ABAE7B7FE89C}"/>
              </a:ext>
            </a:extLst>
          </p:cNvPr>
          <p:cNvCxnSpPr>
            <a:cxnSpLocks/>
          </p:cNvCxnSpPr>
          <p:nvPr/>
        </p:nvCxnSpPr>
        <p:spPr>
          <a:xfrm>
            <a:off x="3272589" y="2779403"/>
            <a:ext cx="5550569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06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BAB2-E0C5-14BF-8583-DE9676C4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1995379-B579-0FDC-8761-C54F200701ED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Modificar: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002A02-88B1-1406-64CD-25014D9BD65E}"/>
              </a:ext>
            </a:extLst>
          </p:cNvPr>
          <p:cNvSpPr txBox="1"/>
          <p:nvPr/>
        </p:nvSpPr>
        <p:spPr>
          <a:xfrm>
            <a:off x="2037347" y="2366585"/>
            <a:ext cx="9593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Vamos a la plantilla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Duplicamos el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del Text que agrega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Quitamos el botón +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Cambiamos el </a:t>
            </a:r>
            <a:r>
              <a:rPr lang="es-CO" sz="2000" dirty="0" err="1">
                <a:latin typeface="Work Sans Light" pitchFamily="2" charset="77"/>
              </a:rPr>
              <a:t>label</a:t>
            </a:r>
            <a:r>
              <a:rPr lang="es-CO" sz="2000" dirty="0">
                <a:latin typeface="Work Sans Light" pitchFamily="2" charset="77"/>
              </a:rPr>
              <a:t> que esta dentro del Tex y ponemos Modificar</a:t>
            </a:r>
          </a:p>
        </p:txBody>
      </p:sp>
    </p:spTree>
    <p:extLst>
      <p:ext uri="{BB962C8B-B14F-4D97-AF65-F5344CB8AC3E}">
        <p14:creationId xmlns:p14="http://schemas.microsoft.com/office/powerpoint/2010/main" val="4189243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CB616-EF4D-BF01-687E-FCE54453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32F696-A574-AB73-42F7-FA0900053D3E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Modificar: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A56BAE-9142-1A92-5BBB-2C3EB8E0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39" y="2332121"/>
            <a:ext cx="3238500" cy="3086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8AA6ED-B999-7524-4611-BCDE6FCD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36" y="2332121"/>
            <a:ext cx="3286125" cy="3657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314182E-B229-5559-FB71-5DE0173F259B}"/>
              </a:ext>
            </a:extLst>
          </p:cNvPr>
          <p:cNvSpPr txBox="1"/>
          <p:nvPr/>
        </p:nvSpPr>
        <p:spPr>
          <a:xfrm>
            <a:off x="851736" y="1439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es-CO" sz="1800" dirty="0">
                <a:latin typeface="Work Sans Light" pitchFamily="2" charset="77"/>
              </a:rPr>
              <a:t>Duplicamos el </a:t>
            </a:r>
            <a:r>
              <a:rPr lang="es-CO" sz="1800" dirty="0" err="1">
                <a:latin typeface="Work Sans Light" pitchFamily="2" charset="77"/>
              </a:rPr>
              <a:t>Row</a:t>
            </a:r>
            <a:r>
              <a:rPr lang="es-CO" sz="1800" dirty="0">
                <a:latin typeface="Work Sans Light" pitchFamily="2" charset="77"/>
              </a:rPr>
              <a:t> del Text que agrega</a:t>
            </a:r>
          </a:p>
        </p:txBody>
      </p:sp>
    </p:spTree>
    <p:extLst>
      <p:ext uri="{BB962C8B-B14F-4D97-AF65-F5344CB8AC3E}">
        <p14:creationId xmlns:p14="http://schemas.microsoft.com/office/powerpoint/2010/main" val="25232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E263-9FD6-EA88-4264-B406242F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9A31D8-C43A-46EF-6208-F1EDCFC59CB9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Modificar: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CE304D-16F1-379E-6E82-522A3240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06" y="1998245"/>
            <a:ext cx="3286125" cy="3657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F2033E-392C-95D1-23FF-A2CADE8FB1D2}"/>
              </a:ext>
            </a:extLst>
          </p:cNvPr>
          <p:cNvSpPr txBox="1"/>
          <p:nvPr/>
        </p:nvSpPr>
        <p:spPr>
          <a:xfrm>
            <a:off x="802106" y="153658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s-CO" sz="1800" dirty="0">
                <a:latin typeface="Work Sans Light" pitchFamily="2" charset="77"/>
              </a:rPr>
              <a:t>Quitamos el botón +</a:t>
            </a:r>
          </a:p>
          <a:p>
            <a:pPr marL="342900" indent="-342900">
              <a:buBlip>
                <a:blip r:embed="rId4"/>
              </a:buBlip>
            </a:pPr>
            <a:r>
              <a:rPr lang="es-CO" sz="1800" dirty="0">
                <a:latin typeface="Work Sans Light" pitchFamily="2" charset="77"/>
              </a:rPr>
              <a:t>Cambiamos el </a:t>
            </a:r>
            <a:r>
              <a:rPr lang="es-CO" sz="1800" dirty="0" err="1">
                <a:latin typeface="Work Sans Light" pitchFamily="2" charset="77"/>
              </a:rPr>
              <a:t>label</a:t>
            </a:r>
            <a:r>
              <a:rPr lang="es-CO" sz="1800" dirty="0">
                <a:latin typeface="Work Sans Light" pitchFamily="2" charset="77"/>
              </a:rPr>
              <a:t> que esta dentro del Tex y ponemos Modificar</a:t>
            </a:r>
          </a:p>
        </p:txBody>
      </p:sp>
    </p:spTree>
    <p:extLst>
      <p:ext uri="{BB962C8B-B14F-4D97-AF65-F5344CB8AC3E}">
        <p14:creationId xmlns:p14="http://schemas.microsoft.com/office/powerpoint/2010/main" val="285171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7505-1AFC-7122-4DD3-7964FCDE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F3C82-95A1-298C-42B6-DBC6741A517A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Regresamos a Configurar el Botón Modificar: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EA8643-FA56-5539-E64A-2139699FAAFC}"/>
              </a:ext>
            </a:extLst>
          </p:cNvPr>
          <p:cNvSpPr txBox="1"/>
          <p:nvPr/>
        </p:nvSpPr>
        <p:spPr>
          <a:xfrm>
            <a:off x="1909012" y="2151727"/>
            <a:ext cx="95931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Damos clic en Icono + ( modificar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Clic en </a:t>
            </a:r>
            <a:r>
              <a:rPr lang="es-CO" sz="2400" dirty="0" err="1">
                <a:latin typeface="Work Sans Light" pitchFamily="2" charset="77"/>
              </a:rPr>
              <a:t>Edit</a:t>
            </a:r>
            <a:r>
              <a:rPr lang="es-CO" sz="2400" dirty="0">
                <a:latin typeface="Work Sans Light" pitchFamily="2" charset="77"/>
              </a:rPr>
              <a:t> ( </a:t>
            </a:r>
            <a:r>
              <a:rPr lang="es-CO" sz="2000" dirty="0">
                <a:latin typeface="Work Sans Light" pitchFamily="2" charset="77"/>
              </a:rPr>
              <a:t>porque ya existe una acción que estábamos configurando</a:t>
            </a:r>
            <a:r>
              <a:rPr lang="es-CO" sz="24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+Set </a:t>
            </a:r>
            <a:r>
              <a:rPr lang="es-CO" sz="2400" dirty="0" err="1">
                <a:latin typeface="Work Sans Light" pitchFamily="2" charset="77"/>
              </a:rPr>
              <a:t>Fields</a:t>
            </a:r>
            <a:endParaRPr lang="es-CO" sz="24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Clic en el campo </a:t>
            </a:r>
            <a:r>
              <a:rPr lang="es-CO" sz="2400" b="1" dirty="0">
                <a:latin typeface="Work Sans Light" pitchFamily="2" charset="77"/>
              </a:rPr>
              <a:t>nombre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Propiedad </a:t>
            </a:r>
            <a:r>
              <a:rPr lang="es-CO" sz="2400" dirty="0" err="1">
                <a:latin typeface="Work Sans Light" pitchFamily="2" charset="77"/>
              </a:rPr>
              <a:t>Value</a:t>
            </a:r>
            <a:r>
              <a:rPr lang="es-CO" sz="2400" dirty="0">
                <a:latin typeface="Work Sans Light" pitchFamily="2" charset="77"/>
              </a:rPr>
              <a:t> de los puntos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Widget </a:t>
            </a:r>
            <a:r>
              <a:rPr lang="es-CO" sz="2400" dirty="0" err="1">
                <a:latin typeface="Work Sans Light" pitchFamily="2" charset="77"/>
              </a:rPr>
              <a:t>State</a:t>
            </a:r>
            <a:endParaRPr lang="es-CO" sz="24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Propiedad </a:t>
            </a:r>
            <a:r>
              <a:rPr lang="es-CO" sz="2400" dirty="0" err="1">
                <a:latin typeface="Work Sans Light" pitchFamily="2" charset="77"/>
              </a:rPr>
              <a:t>Available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Options</a:t>
            </a:r>
            <a:r>
              <a:rPr lang="es-CO" sz="2400" dirty="0">
                <a:latin typeface="Work Sans Light" pitchFamily="2" charset="77"/>
              </a:rPr>
              <a:t>: searchbar2 (</a:t>
            </a:r>
            <a:r>
              <a:rPr lang="es-CO" sz="2000" dirty="0">
                <a:latin typeface="Work Sans Light" pitchFamily="2" charset="77"/>
              </a:rPr>
              <a:t>nuevo nombre del producto</a:t>
            </a:r>
            <a:r>
              <a:rPr lang="es-CO" sz="2400" dirty="0">
                <a:latin typeface="Work Sans Light" pitchFamily="2" charset="77"/>
              </a:rPr>
              <a:t>)</a:t>
            </a:r>
            <a:endParaRPr lang="es-CO" sz="2000" dirty="0">
              <a:latin typeface="Work Sans Light" pitchFamily="2" charset="77"/>
            </a:endParaRP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9215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D6C97-A081-667D-E071-89A539BA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95A2FA-EEDD-D6E0-8940-FC8C629A45E2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Resultados Botón Modificar: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FC4B3-BB20-6040-D6F0-AB8EB612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75" y="1247275"/>
            <a:ext cx="3533775" cy="4962525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301329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B1A5-936C-AC52-BA86-179813D75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9A03357-3846-569D-1E38-5A13FFFF45BC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Resultados Botón Modificar: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F5FA04-95E5-3095-6CF5-BFDDE704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678" y="1471864"/>
            <a:ext cx="3533775" cy="4962525"/>
          </a:xfrm>
          <a:prstGeom prst="rect">
            <a:avLst/>
          </a:prstGeom>
          <a:ln>
            <a:solidFill>
              <a:srgbClr val="38AA00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0C53A6-559F-534D-6236-799E26EC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12" y="1471864"/>
            <a:ext cx="3533775" cy="4943475"/>
          </a:xfrm>
          <a:prstGeom prst="rect">
            <a:avLst/>
          </a:prstGeom>
          <a:ln>
            <a:solidFill>
              <a:srgbClr val="38AA00"/>
            </a:solidFill>
          </a:ln>
        </p:spPr>
      </p:pic>
    </p:spTree>
    <p:extLst>
      <p:ext uri="{BB962C8B-B14F-4D97-AF65-F5344CB8AC3E}">
        <p14:creationId xmlns:p14="http://schemas.microsoft.com/office/powerpoint/2010/main" val="222356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A000-C2B7-B935-74A6-01591743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B4653-ECB5-D97C-2FAD-3BA972ABFF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5455B5-5813-2621-B5B3-CD098DC9918C}"/>
              </a:ext>
            </a:extLst>
          </p:cNvPr>
          <p:cNvSpPr txBox="1"/>
          <p:nvPr/>
        </p:nvSpPr>
        <p:spPr>
          <a:xfrm>
            <a:off x="1010653" y="2023390"/>
            <a:ext cx="10170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Work Sans Light" pitchFamily="2" charset="77"/>
              </a:rPr>
              <a:t>El taller los vamos a realizar utilizando </a:t>
            </a:r>
            <a:r>
              <a:rPr lang="es-CO" sz="3200" b="1" dirty="0" err="1">
                <a:latin typeface="Work Sans Light" pitchFamily="2" charset="77"/>
              </a:rPr>
              <a:t>supabase</a:t>
            </a:r>
            <a:endParaRPr lang="es-CO" sz="3200" b="1" dirty="0">
              <a:latin typeface="Work Sans Light" pitchFamily="2" charset="77"/>
            </a:endParaRPr>
          </a:p>
          <a:p>
            <a:endParaRPr lang="es-CO" sz="3200" b="1" dirty="0">
              <a:latin typeface="Work Sans Light" pitchFamily="2" charset="77"/>
            </a:endParaRPr>
          </a:p>
          <a:p>
            <a:r>
              <a:rPr lang="es-CO" sz="3200" dirty="0">
                <a:latin typeface="Work Sans Light" pitchFamily="2" charset="77"/>
              </a:rPr>
              <a:t>Debemos tener un proyecto en </a:t>
            </a:r>
            <a:r>
              <a:rPr lang="es-CO" sz="3200" b="1" dirty="0" err="1">
                <a:latin typeface="Work Sans Light" pitchFamily="2" charset="77"/>
              </a:rPr>
              <a:t>supabase</a:t>
            </a:r>
            <a:endParaRPr lang="es-CO" sz="3200" b="1" dirty="0">
              <a:latin typeface="Work Sans Light" pitchFamily="2" charset="77"/>
            </a:endParaRPr>
          </a:p>
          <a:p>
            <a:endParaRPr lang="es-CO" sz="3200" dirty="0">
              <a:latin typeface="Work Sans Light" pitchFamily="2" charset="77"/>
            </a:endParaRPr>
          </a:p>
          <a:p>
            <a:r>
              <a:rPr lang="es-CO" sz="3200" dirty="0">
                <a:latin typeface="Work Sans Light" pitchFamily="2" charset="77"/>
              </a:rPr>
              <a:t>Disponer de una Tabla en este caso </a:t>
            </a:r>
            <a:r>
              <a:rPr lang="es-CO" sz="3200" b="1" dirty="0">
                <a:latin typeface="Work Sans Light" pitchFamily="2" charset="77"/>
              </a:rPr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1103492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F3361-043E-7E15-8B44-9639459A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2B46B54-D9E7-6E57-DA7C-53BE8454F2AE}"/>
              </a:ext>
            </a:extLst>
          </p:cNvPr>
          <p:cNvSpPr txBox="1"/>
          <p:nvPr/>
        </p:nvSpPr>
        <p:spPr>
          <a:xfrm>
            <a:off x="3987907" y="2228671"/>
            <a:ext cx="42162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Configurar Eliminar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EB4A8F6-311F-CB36-29BD-0ACDB0E0B94D}"/>
              </a:ext>
            </a:extLst>
          </p:cNvPr>
          <p:cNvCxnSpPr>
            <a:cxnSpLocks/>
          </p:cNvCxnSpPr>
          <p:nvPr/>
        </p:nvCxnSpPr>
        <p:spPr>
          <a:xfrm>
            <a:off x="4154905" y="2779403"/>
            <a:ext cx="388219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96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65E4E-6333-D4BB-4196-8A83A49A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E1322A-2632-4171-AE8E-B62047F62E0D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Configurar el Botón Eliminar: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7CB7CA-42CB-B2B0-DB22-B5395750B96C}"/>
              </a:ext>
            </a:extLst>
          </p:cNvPr>
          <p:cNvSpPr txBox="1"/>
          <p:nvPr/>
        </p:nvSpPr>
        <p:spPr>
          <a:xfrm>
            <a:off x="2069432" y="1628649"/>
            <a:ext cx="95931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 + ( eliminar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Icono de </a:t>
            </a:r>
            <a:r>
              <a:rPr lang="es-CO" sz="2000" dirty="0" err="1">
                <a:latin typeface="Work Sans Light" pitchFamily="2" charset="77"/>
              </a:rPr>
              <a:t>Actions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Open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On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Tap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 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Action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Backend</a:t>
            </a:r>
            <a:r>
              <a:rPr lang="es-CO" sz="2000" dirty="0">
                <a:latin typeface="Work Sans Light" pitchFamily="2" charset="77"/>
              </a:rPr>
              <a:t> / </a:t>
            </a:r>
            <a:r>
              <a:rPr lang="es-CO" sz="2000" dirty="0" err="1">
                <a:latin typeface="Work Sans Light" pitchFamily="2" charset="77"/>
              </a:rPr>
              <a:t>Database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Supabase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Delete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Row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Seleccionar Table productos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Propiedad </a:t>
            </a:r>
            <a:r>
              <a:rPr lang="es-CO" sz="2000" dirty="0" err="1">
                <a:latin typeface="Work Sans Light" pitchFamily="2" charset="77"/>
              </a:rPr>
              <a:t>Matching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( </a:t>
            </a:r>
            <a:r>
              <a:rPr lang="es-CO" b="1" dirty="0">
                <a:latin typeface="Work Sans Light" pitchFamily="2" charset="77"/>
              </a:rPr>
              <a:t>fila coincidente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Filter</a:t>
            </a:r>
            <a:r>
              <a:rPr lang="es-CO" sz="2000" dirty="0">
                <a:latin typeface="Work Sans Light" pitchFamily="2" charset="77"/>
              </a:rPr>
              <a:t> ( id )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Field </a:t>
            </a:r>
            <a:r>
              <a:rPr lang="es-CO" sz="2000" dirty="0" err="1">
                <a:latin typeface="Work Sans Light" pitchFamily="2" charset="77"/>
              </a:rPr>
              <a:t>Name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unset</a:t>
            </a:r>
            <a:r>
              <a:rPr lang="es-CO" sz="2000" dirty="0">
                <a:latin typeface="Work Sans Light" pitchFamily="2" charset="77"/>
              </a:rPr>
              <a:t> id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Relatión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Equal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to</a:t>
            </a:r>
            <a:endParaRPr lang="es-CO" sz="2000" dirty="0">
              <a:latin typeface="Work Sans Light" pitchFamily="2" charset="77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Value</a:t>
            </a:r>
            <a:r>
              <a:rPr lang="es-CO" sz="2000" dirty="0">
                <a:latin typeface="Work Sans Light" pitchFamily="2" charset="77"/>
              </a:rPr>
              <a:t>: </a:t>
            </a:r>
            <a:r>
              <a:rPr lang="es-CO" sz="2000" dirty="0" err="1">
                <a:latin typeface="Work Sans Light" pitchFamily="2" charset="77"/>
              </a:rPr>
              <a:t>productsRow</a:t>
            </a:r>
            <a:r>
              <a:rPr lang="es-CO" sz="2000" dirty="0">
                <a:latin typeface="Work Sans Light" pitchFamily="2" charset="77"/>
              </a:rPr>
              <a:t>   Id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Clic Botón </a:t>
            </a:r>
            <a:r>
              <a:rPr lang="es-CO" sz="2000" dirty="0" err="1">
                <a:latin typeface="Work Sans Light" pitchFamily="2" charset="77"/>
              </a:rPr>
              <a:t>Close</a:t>
            </a:r>
            <a:endParaRPr lang="es-CO" sz="2000" dirty="0">
              <a:latin typeface="Work Sans Light" pitchFamily="2" charset="77"/>
            </a:endParaRP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1528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95AFA-F8C7-0DA8-E515-A2400C1D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57D47C-75F1-A5DF-6AD2-6418E2A0D810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Observar Pantallas Eliminar: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3C67A6-4AD5-8DB8-1406-0E3FC4DF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91" y="847165"/>
            <a:ext cx="3533775" cy="5191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7111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D150-47A9-5F12-4A10-C4BE0D70E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78CE62-E3FC-7F94-EC38-F5B63C76B44B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Observar Pantallas Eliminar: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28A033-A780-7B73-E0F6-5A96F2B6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58" y="1047220"/>
            <a:ext cx="3581400" cy="51339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6341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C8FB-AD83-3DD1-3056-C5C66D8B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7B493BA-1BF4-E897-13BA-F3B422387930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Observar Resultado: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C15DF0-0214-007B-398C-6E60A9F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247275"/>
            <a:ext cx="3581400" cy="46196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2085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754CF-E11C-F04F-FC1A-5D37D131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C2DCA3-17B0-2905-2D24-C15285D73E82}"/>
              </a:ext>
            </a:extLst>
          </p:cNvPr>
          <p:cNvSpPr txBox="1"/>
          <p:nvPr/>
        </p:nvSpPr>
        <p:spPr>
          <a:xfrm>
            <a:off x="4219541" y="2228671"/>
            <a:ext cx="37529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Real-Time Errors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CAB1397-2EC5-F158-A111-E5E4257C921C}"/>
              </a:ext>
            </a:extLst>
          </p:cNvPr>
          <p:cNvCxnSpPr>
            <a:cxnSpLocks/>
          </p:cNvCxnSpPr>
          <p:nvPr/>
        </p:nvCxnSpPr>
        <p:spPr>
          <a:xfrm>
            <a:off x="4379495" y="2779403"/>
            <a:ext cx="346509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0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E0658-29DE-219F-3E61-D3451363C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9AFC7D-715D-9BE9-6AA2-A8ECB8A3FF0E}"/>
              </a:ext>
            </a:extLst>
          </p:cNvPr>
          <p:cNvSpPr txBox="1"/>
          <p:nvPr/>
        </p:nvSpPr>
        <p:spPr>
          <a:xfrm>
            <a:off x="1235242" y="1934472"/>
            <a:ext cx="9721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latin typeface="Work Sans Light" pitchFamily="2" charset="77"/>
              </a:rPr>
              <a:t>Limitación</a:t>
            </a:r>
            <a:r>
              <a:rPr lang="es-CO" sz="2800" b="1" dirty="0">
                <a:solidFill>
                  <a:srgbClr val="002060"/>
                </a:solidFill>
                <a:latin typeface="Work Sans Light" pitchFamily="2" charset="77"/>
              </a:rPr>
              <a:t> </a:t>
            </a:r>
            <a:r>
              <a:rPr lang="es-CO" sz="2800" dirty="0">
                <a:latin typeface="Work Sans Light" pitchFamily="2" charset="77"/>
              </a:rPr>
              <a:t>de</a:t>
            </a:r>
            <a:r>
              <a:rPr lang="es-CO" sz="2800" b="1" dirty="0">
                <a:solidFill>
                  <a:srgbClr val="002060"/>
                </a:solidFill>
                <a:latin typeface="Work Sans Light" pitchFamily="2" charset="77"/>
              </a:rPr>
              <a:t> Supabase </a:t>
            </a:r>
            <a:r>
              <a:rPr lang="es-CO" sz="2800" dirty="0">
                <a:latin typeface="Work Sans Light" pitchFamily="2" charset="77"/>
              </a:rPr>
              <a:t>en</a:t>
            </a:r>
            <a:r>
              <a:rPr lang="es-CO" sz="2800" b="1" dirty="0">
                <a:solidFill>
                  <a:srgbClr val="002060"/>
                </a:solidFill>
                <a:latin typeface="Work Sans Light" pitchFamily="2" charset="77"/>
              </a:rPr>
              <a:t> Flutter Flow </a:t>
            </a:r>
            <a:r>
              <a:rPr lang="es-CO" sz="2800" dirty="0">
                <a:latin typeface="Work Sans Light" pitchFamily="2" charset="77"/>
              </a:rPr>
              <a:t>actualmente presente inconvenientes en Real Time</a:t>
            </a:r>
          </a:p>
          <a:p>
            <a:pPr algn="just"/>
            <a:endParaRPr lang="es-CO" sz="2800" dirty="0">
              <a:latin typeface="Work Sans Light" pitchFamily="2" charset="77"/>
            </a:endParaRPr>
          </a:p>
          <a:p>
            <a:pPr algn="just"/>
            <a:r>
              <a:rPr lang="es-CO" sz="2800" dirty="0">
                <a:latin typeface="Work Sans Light" pitchFamily="2" charset="77"/>
              </a:rPr>
              <a:t>Para ver los cambios debemos dar clic en un objeto diferente y regresar.</a:t>
            </a:r>
          </a:p>
          <a:p>
            <a:pPr algn="just"/>
            <a:endParaRPr lang="es-CO" sz="2800" dirty="0">
              <a:latin typeface="Work Sans Light" pitchFamily="2" charset="77"/>
            </a:endParaRPr>
          </a:p>
          <a:p>
            <a:pPr algn="just"/>
            <a:r>
              <a:rPr lang="es-CO" sz="2800" b="1" dirty="0">
                <a:solidFill>
                  <a:srgbClr val="002060"/>
                </a:solidFill>
                <a:latin typeface="Work Sans Light" pitchFamily="2" charset="77"/>
              </a:rPr>
              <a:t>Flutter Flow </a:t>
            </a:r>
            <a:r>
              <a:rPr lang="es-CO" sz="2800" dirty="0">
                <a:latin typeface="Work Sans Light" pitchFamily="2" charset="77"/>
              </a:rPr>
              <a:t>nos permite solucionar este inconveniente.</a:t>
            </a:r>
          </a:p>
          <a:p>
            <a:endParaRPr lang="es-CO" sz="2000" dirty="0">
              <a:latin typeface="Work Sans Light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E15D5B-F785-72DF-0612-F7ECA834ED60}"/>
              </a:ext>
            </a:extLst>
          </p:cNvPr>
          <p:cNvSpPr txBox="1"/>
          <p:nvPr/>
        </p:nvSpPr>
        <p:spPr>
          <a:xfrm>
            <a:off x="1235242" y="876266"/>
            <a:ext cx="37529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Real-Time Errors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19270EA-880B-DE88-F15E-7ED70F184F45}"/>
              </a:ext>
            </a:extLst>
          </p:cNvPr>
          <p:cNvCxnSpPr>
            <a:cxnSpLocks/>
          </p:cNvCxnSpPr>
          <p:nvPr/>
        </p:nvCxnSpPr>
        <p:spPr>
          <a:xfrm>
            <a:off x="1379170" y="1463201"/>
            <a:ext cx="346509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53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808E-A787-3989-87BC-DADB73DDC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43D263-95EF-B1F5-F028-DF5CBD78F3C7}"/>
              </a:ext>
            </a:extLst>
          </p:cNvPr>
          <p:cNvSpPr txBox="1"/>
          <p:nvPr/>
        </p:nvSpPr>
        <p:spPr>
          <a:xfrm>
            <a:off x="3212057" y="2228671"/>
            <a:ext cx="57679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Real-Time Errors Solution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6F93545-F7D4-C295-0918-F2E3A10D2782}"/>
              </a:ext>
            </a:extLst>
          </p:cNvPr>
          <p:cNvCxnSpPr>
            <a:cxnSpLocks/>
          </p:cNvCxnSpPr>
          <p:nvPr/>
        </p:nvCxnSpPr>
        <p:spPr>
          <a:xfrm>
            <a:off x="3368843" y="2779403"/>
            <a:ext cx="5325978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79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A53B0-EADB-505B-DAF7-A8C32865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C1C2D8C-49CD-9371-63DF-8CCE5F8D1A23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    Real-Time Errors Solution 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D2C81A-54FC-1CD2-AB26-AA5C9BCA6680}"/>
              </a:ext>
            </a:extLst>
          </p:cNvPr>
          <p:cNvSpPr txBox="1"/>
          <p:nvPr/>
        </p:nvSpPr>
        <p:spPr>
          <a:xfrm>
            <a:off x="2358190" y="1930694"/>
            <a:ext cx="9593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Icono + ( Agregar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Icono de </a:t>
            </a:r>
            <a:r>
              <a:rPr lang="es-CO" sz="2000" b="1" dirty="0" err="1">
                <a:latin typeface="Work Sans Light" pitchFamily="2" charset="77"/>
              </a:rPr>
              <a:t>Actions</a:t>
            </a:r>
            <a:endParaRPr lang="es-CO" sz="20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b="1" dirty="0" err="1">
                <a:latin typeface="Work Sans Light" pitchFamily="2" charset="77"/>
              </a:rPr>
              <a:t>Edit</a:t>
            </a:r>
            <a:r>
              <a:rPr lang="es-CO" sz="2000" dirty="0">
                <a:latin typeface="Work Sans Light" pitchFamily="2" charset="77"/>
              </a:rPr>
              <a:t> porque ya existe una acción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Damos clic en el </a:t>
            </a:r>
            <a:r>
              <a:rPr lang="es-CO" sz="2400" b="1" dirty="0">
                <a:solidFill>
                  <a:srgbClr val="00B0F0"/>
                </a:solidFill>
                <a:latin typeface="Work Sans Light" pitchFamily="2" charset="77"/>
              </a:rPr>
              <a:t>+</a:t>
            </a:r>
            <a:r>
              <a:rPr lang="es-CO" sz="2000" dirty="0">
                <a:latin typeface="Work Sans Light" pitchFamily="2" charset="77"/>
              </a:rPr>
              <a:t> de la Acción Existente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 </a:t>
            </a: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Action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Backend</a:t>
            </a:r>
            <a:r>
              <a:rPr lang="es-CO" sz="2000" dirty="0">
                <a:latin typeface="Work Sans Light" pitchFamily="2" charset="77"/>
              </a:rPr>
              <a:t> / </a:t>
            </a:r>
            <a:r>
              <a:rPr lang="es-CO" sz="2000" dirty="0" err="1">
                <a:latin typeface="Work Sans Light" pitchFamily="2" charset="77"/>
              </a:rPr>
              <a:t>Database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Refresh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Database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Request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Opción </a:t>
            </a:r>
            <a:r>
              <a:rPr lang="es-CO" sz="2000" b="1" dirty="0">
                <a:latin typeface="Work Sans Light" pitchFamily="2" charset="77"/>
              </a:rPr>
              <a:t>Widget </a:t>
            </a:r>
            <a:r>
              <a:rPr lang="es-CO" sz="2000" b="1" dirty="0" err="1">
                <a:latin typeface="Work Sans Light" pitchFamily="2" charset="77"/>
              </a:rPr>
              <a:t>with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b="1" dirty="0" err="1">
                <a:latin typeface="Work Sans Light" pitchFamily="2" charset="77"/>
              </a:rPr>
              <a:t>Database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b="1" dirty="0" err="1">
                <a:latin typeface="Work Sans Light" pitchFamily="2" charset="77"/>
              </a:rPr>
              <a:t>Request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b="1" dirty="0" err="1">
                <a:latin typeface="Work Sans Light" pitchFamily="2" charset="77"/>
              </a:rPr>
              <a:t>to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b="1" dirty="0" err="1">
                <a:latin typeface="Work Sans Light" pitchFamily="2" charset="77"/>
              </a:rPr>
              <a:t>Refresh</a:t>
            </a:r>
            <a:endParaRPr lang="es-CO" sz="2000" b="1" dirty="0">
              <a:latin typeface="Work Sans Light" pitchFamily="2" charset="77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Seleccionar </a:t>
            </a:r>
            <a:r>
              <a:rPr lang="es-CO" sz="2000" b="1" dirty="0" err="1">
                <a:latin typeface="Work Sans Light" pitchFamily="2" charset="77"/>
              </a:rPr>
              <a:t>ListView</a:t>
            </a:r>
            <a:endParaRPr lang="es-CO" sz="20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Clic Botón </a:t>
            </a:r>
            <a:r>
              <a:rPr lang="es-CO" sz="2000" dirty="0" err="1">
                <a:latin typeface="Work Sans Light" pitchFamily="2" charset="77"/>
              </a:rPr>
              <a:t>Close</a:t>
            </a:r>
            <a:endParaRPr lang="es-CO" sz="2000" dirty="0">
              <a:latin typeface="Work Sans Light" pitchFamily="2" charset="77"/>
            </a:endParaRP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9686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6E2A-B91C-3917-2ED0-D9FD16EC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3C17A7-57AF-8164-4071-9990D368A336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    Real-Time Errors Solution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8A1400-D039-04BF-100B-80F26FAC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43" y="1616493"/>
            <a:ext cx="3818020" cy="39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F949-9219-C5F6-2062-9F24BF7F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1BD08-D821-2584-9D3C-5E2A842AFA78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B83ED9-4727-2ED5-890D-366126016AFE}"/>
              </a:ext>
            </a:extLst>
          </p:cNvPr>
          <p:cNvSpPr txBox="1"/>
          <p:nvPr/>
        </p:nvSpPr>
        <p:spPr>
          <a:xfrm>
            <a:off x="1203158" y="1542127"/>
            <a:ext cx="101706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Podemos verificar si hay conexión </a:t>
            </a:r>
            <a:r>
              <a:rPr lang="es-CO" sz="3200" b="1" dirty="0" err="1">
                <a:latin typeface="Work Sans Light" pitchFamily="2" charset="77"/>
              </a:rPr>
              <a:t>supabase</a:t>
            </a:r>
            <a:r>
              <a:rPr lang="es-CO" sz="3200" b="1" dirty="0">
                <a:latin typeface="Work Sans Light" pitchFamily="2" charset="77"/>
              </a:rPr>
              <a:t>:</a:t>
            </a:r>
          </a:p>
          <a:p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Vamos a cualquier </a:t>
            </a:r>
            <a:r>
              <a:rPr lang="es-CO" sz="3200" b="1" dirty="0">
                <a:latin typeface="Work Sans Light" pitchFamily="2" charset="77"/>
              </a:rPr>
              <a:t>botón y acciones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Si ya existe damos </a:t>
            </a:r>
            <a:r>
              <a:rPr lang="es-CO" sz="3200" b="1" dirty="0">
                <a:latin typeface="Work Sans Light" pitchFamily="2" charset="77"/>
              </a:rPr>
              <a:t>open</a:t>
            </a: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Si no existe damos </a:t>
            </a:r>
            <a:r>
              <a:rPr lang="es-CO" sz="3200" b="1" dirty="0">
                <a:latin typeface="Work Sans Light" pitchFamily="2" charset="77"/>
              </a:rPr>
              <a:t>+ </a:t>
            </a:r>
            <a:r>
              <a:rPr lang="es-CO" sz="3200" b="1" dirty="0" err="1">
                <a:latin typeface="Work Sans Light" pitchFamily="2" charset="77"/>
              </a:rPr>
              <a:t>Add</a:t>
            </a:r>
            <a:r>
              <a:rPr lang="es-CO" sz="3200" b="1" dirty="0">
                <a:latin typeface="Work Sans Light" pitchFamily="2" charset="77"/>
              </a:rPr>
              <a:t> </a:t>
            </a:r>
            <a:r>
              <a:rPr lang="es-CO" sz="3200" b="1" dirty="0" err="1">
                <a:latin typeface="Work Sans Light" pitchFamily="2" charset="77"/>
              </a:rPr>
              <a:t>Action</a:t>
            </a:r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Opción</a:t>
            </a:r>
            <a:r>
              <a:rPr lang="es-CO" sz="3200" b="1" dirty="0">
                <a:latin typeface="Work Sans Light" pitchFamily="2" charset="77"/>
              </a:rPr>
              <a:t> </a:t>
            </a:r>
            <a:r>
              <a:rPr lang="es-CO" sz="3200" b="1" dirty="0" err="1">
                <a:latin typeface="Work Sans Light" pitchFamily="2" charset="77"/>
              </a:rPr>
              <a:t>Backend</a:t>
            </a:r>
            <a:r>
              <a:rPr lang="es-CO" sz="3200" b="1" dirty="0">
                <a:latin typeface="Work Sans Light" pitchFamily="2" charset="77"/>
              </a:rPr>
              <a:t> / </a:t>
            </a:r>
            <a:r>
              <a:rPr lang="es-CO" sz="3200" b="1" dirty="0" err="1">
                <a:latin typeface="Work Sans Light" pitchFamily="2" charset="77"/>
              </a:rPr>
              <a:t>Database</a:t>
            </a:r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Opción de Lista </a:t>
            </a:r>
            <a:r>
              <a:rPr lang="es-CO" sz="3200" b="1" dirty="0" err="1">
                <a:latin typeface="Work Sans Light" pitchFamily="2" charset="77"/>
              </a:rPr>
              <a:t>supabase</a:t>
            </a:r>
            <a:endParaRPr lang="es-CO" sz="3200" b="1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Debe mostrar opciones de</a:t>
            </a:r>
            <a:r>
              <a:rPr lang="es-CO" sz="3200" b="1" dirty="0">
                <a:latin typeface="Work Sans Light" pitchFamily="2" charset="77"/>
              </a:rPr>
              <a:t> </a:t>
            </a:r>
            <a:r>
              <a:rPr lang="es-CO" sz="3200" b="1" dirty="0" err="1">
                <a:latin typeface="Work Sans Light" pitchFamily="2" charset="77"/>
              </a:rPr>
              <a:t>crud</a:t>
            </a:r>
            <a:endParaRPr lang="es-CO" sz="3200" b="1" dirty="0">
              <a:latin typeface="Work Sans Light" pitchFamily="2" charset="77"/>
            </a:endParaRPr>
          </a:p>
          <a:p>
            <a:r>
              <a:rPr lang="es-CO" sz="2400" dirty="0">
                <a:latin typeface="Work Sans Light" pitchFamily="2" charset="77"/>
              </a:rPr>
              <a:t>     </a:t>
            </a:r>
            <a:r>
              <a:rPr lang="es-CO" sz="2400" dirty="0" err="1">
                <a:latin typeface="Work Sans Light" pitchFamily="2" charset="77"/>
              </a:rPr>
              <a:t>Insert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Row</a:t>
            </a:r>
            <a:r>
              <a:rPr lang="es-CO" sz="2400" dirty="0">
                <a:latin typeface="Work Sans Light" pitchFamily="2" charset="77"/>
              </a:rPr>
              <a:t>, </a:t>
            </a:r>
            <a:r>
              <a:rPr lang="es-CO" sz="2400" dirty="0" err="1">
                <a:latin typeface="Work Sans Light" pitchFamily="2" charset="77"/>
              </a:rPr>
              <a:t>Query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Row</a:t>
            </a:r>
            <a:r>
              <a:rPr lang="es-CO" sz="2400" dirty="0">
                <a:latin typeface="Work Sans Light" pitchFamily="2" charset="77"/>
              </a:rPr>
              <a:t>, </a:t>
            </a:r>
            <a:r>
              <a:rPr lang="es-CO" sz="2400" dirty="0" err="1">
                <a:latin typeface="Work Sans Light" pitchFamily="2" charset="77"/>
              </a:rPr>
              <a:t>Update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Row</a:t>
            </a:r>
            <a:r>
              <a:rPr lang="es-CO" sz="2400" dirty="0">
                <a:latin typeface="Work Sans Light" pitchFamily="2" charset="77"/>
              </a:rPr>
              <a:t>, </a:t>
            </a:r>
            <a:r>
              <a:rPr lang="es-CO" sz="2400" dirty="0" err="1">
                <a:latin typeface="Work Sans Light" pitchFamily="2" charset="77"/>
              </a:rPr>
              <a:t>Delete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Row</a:t>
            </a:r>
            <a:endParaRPr lang="es-CO" sz="2400" dirty="0">
              <a:latin typeface="Work Sans Light" pitchFamily="2" charset="77"/>
            </a:endParaRPr>
          </a:p>
          <a:p>
            <a:pPr marL="457200" indent="-457200">
              <a:buBlip>
                <a:blip r:embed="rId3"/>
              </a:buBlip>
            </a:pPr>
            <a:endParaRPr lang="es-CO" sz="32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7752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9DBC-ED9B-5649-FEF1-9DF34C8DF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7FA6EB8-1DDA-50FD-5F05-EA27D926A986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    Real-Time Errors Solution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5021FD-9E44-8124-2C20-053E0ADD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1625516"/>
            <a:ext cx="3600450" cy="4505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230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8440-FD3D-8510-A78C-5E77EFF2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A6BE56-980B-7642-A4B8-3724A07AE293}"/>
              </a:ext>
            </a:extLst>
          </p:cNvPr>
          <p:cNvSpPr txBox="1"/>
          <p:nvPr/>
        </p:nvSpPr>
        <p:spPr>
          <a:xfrm>
            <a:off x="802106" y="847165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    Real-Time Errors Solution 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DD7C07-9ECA-46F0-D4CA-3B5756FD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03" y="1419785"/>
            <a:ext cx="3619500" cy="45910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5903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F8737-095A-2899-AA31-94630759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C16BC49-D4DE-4388-D446-17EBC54CC32A}"/>
              </a:ext>
            </a:extLst>
          </p:cNvPr>
          <p:cNvSpPr txBox="1"/>
          <p:nvPr/>
        </p:nvSpPr>
        <p:spPr>
          <a:xfrm>
            <a:off x="449180" y="438650"/>
            <a:ext cx="1017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    Real-Time Errors Solution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D26574-3FF8-238B-A5DE-FA17AE9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958517"/>
            <a:ext cx="3638550" cy="5172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026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6F25-250A-F572-33C3-18A17B7E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E4D3DCE-8DCA-EBF0-E367-FEC43AAF03FA}"/>
              </a:ext>
            </a:extLst>
          </p:cNvPr>
          <p:cNvSpPr txBox="1"/>
          <p:nvPr/>
        </p:nvSpPr>
        <p:spPr>
          <a:xfrm>
            <a:off x="1379170" y="2239272"/>
            <a:ext cx="9721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latin typeface="Work Sans Light" pitchFamily="2" charset="77"/>
              </a:rPr>
              <a:t>Hacemos el mismo procedimiento para los Iconos:</a:t>
            </a:r>
          </a:p>
          <a:p>
            <a:pPr algn="just"/>
            <a:endParaRPr lang="es-CO" sz="2800" dirty="0">
              <a:latin typeface="Work Sans Light" pitchFamily="2" charset="77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3200" dirty="0">
                <a:latin typeface="Work Sans Light" pitchFamily="2" charset="77"/>
              </a:rPr>
              <a:t>Actualizar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3200" dirty="0">
                <a:latin typeface="Work Sans Light" pitchFamily="2" charset="77"/>
              </a:rPr>
              <a:t>Eliminar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6C1035-8715-D3D6-47A2-063F872E5825}"/>
              </a:ext>
            </a:extLst>
          </p:cNvPr>
          <p:cNvSpPr txBox="1"/>
          <p:nvPr/>
        </p:nvSpPr>
        <p:spPr>
          <a:xfrm>
            <a:off x="1235242" y="876266"/>
            <a:ext cx="37529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Real-Time Errors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204B53-33B1-5451-2DCD-387AD65E8E9D}"/>
              </a:ext>
            </a:extLst>
          </p:cNvPr>
          <p:cNvCxnSpPr>
            <a:cxnSpLocks/>
          </p:cNvCxnSpPr>
          <p:nvPr/>
        </p:nvCxnSpPr>
        <p:spPr>
          <a:xfrm>
            <a:off x="1379170" y="1463201"/>
            <a:ext cx="346509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47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2725-6561-432E-66BB-4959621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77A7296-F0E3-3843-159A-34BAF421D2E8}"/>
              </a:ext>
            </a:extLst>
          </p:cNvPr>
          <p:cNvSpPr txBox="1"/>
          <p:nvPr/>
        </p:nvSpPr>
        <p:spPr>
          <a:xfrm>
            <a:off x="2313579" y="2228671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5C6E022-31AE-82BE-625C-0D0F9C42D780}"/>
              </a:ext>
            </a:extLst>
          </p:cNvPr>
          <p:cNvCxnSpPr>
            <a:cxnSpLocks/>
          </p:cNvCxnSpPr>
          <p:nvPr/>
        </p:nvCxnSpPr>
        <p:spPr>
          <a:xfrm>
            <a:off x="2470484" y="2779403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3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AF5F-AB0E-0BF6-94AB-2D6AE6590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3C5741A-5AF9-0583-A640-289C0A54A8F2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90855F7-6F9A-DF21-886D-051AAF696AE5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6A134B3D-6332-A20B-9DC7-EDF2F23F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38" y="1776412"/>
            <a:ext cx="3600450" cy="3305175"/>
          </a:xfrm>
          <a:prstGeom prst="rect">
            <a:avLst/>
          </a:prstGeom>
          <a:ln>
            <a:solidFill>
              <a:srgbClr val="38AA00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25A151-6D9B-46E0-02CA-97CA1E9D09D5}"/>
              </a:ext>
            </a:extLst>
          </p:cNvPr>
          <p:cNvSpPr txBox="1"/>
          <p:nvPr/>
        </p:nvSpPr>
        <p:spPr>
          <a:xfrm>
            <a:off x="6266471" y="3075056"/>
            <a:ext cx="972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latin typeface="Work Sans Light" pitchFamily="2" charset="77"/>
              </a:rPr>
              <a:t>El text esta vacío </a:t>
            </a:r>
          </a:p>
          <a:p>
            <a:pPr algn="just"/>
            <a:r>
              <a:rPr lang="es-CO" sz="2000" dirty="0">
                <a:latin typeface="Work Sans Light" pitchFamily="2" charset="77"/>
              </a:rPr>
              <a:t>Si damos clic en Actualizar que pasa?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6905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3565-9E9F-2CB4-5D3F-BC2418E4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FB135-030D-48D7-CF58-FF037C873D87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CB06B8E-E4D0-0A88-A0E4-9F0B2C8292B6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C4E1410-25E0-BE5E-D630-D9D2469C7457}"/>
              </a:ext>
            </a:extLst>
          </p:cNvPr>
          <p:cNvSpPr txBox="1"/>
          <p:nvPr/>
        </p:nvSpPr>
        <p:spPr>
          <a:xfrm>
            <a:off x="994610" y="2271357"/>
            <a:ext cx="97215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latin typeface="Work Sans Light" pitchFamily="2" charset="77"/>
              </a:rPr>
              <a:t>Observamos que si el Widget del Texto los dejamos en Blanco y damos clic en Modificar:</a:t>
            </a:r>
          </a:p>
          <a:p>
            <a:pPr algn="just"/>
            <a:endParaRPr lang="es-CO" sz="2800" dirty="0">
              <a:latin typeface="Work Sans Light" pitchFamily="2" charset="77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latin typeface="Work Sans Light" pitchFamily="2" charset="77"/>
              </a:rPr>
              <a:t>El nombre del producto cambia a </a:t>
            </a:r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4186140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A867-73A2-9E28-DB02-18C3145C6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ABFA58-6585-CCFA-6877-45D526FB5795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B2FB657-8860-1867-21EE-E43709F6261F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C4380BAC-4D2C-CADC-0613-01A45E5B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57" y="1485294"/>
            <a:ext cx="3114676" cy="4428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A4F9B3-8C94-696E-6C8C-9BA05CCBA8A2}"/>
              </a:ext>
            </a:extLst>
          </p:cNvPr>
          <p:cNvSpPr txBox="1"/>
          <p:nvPr/>
        </p:nvSpPr>
        <p:spPr>
          <a:xfrm>
            <a:off x="8178399" y="3075057"/>
            <a:ext cx="972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latin typeface="Work Sans Light" pitchFamily="2" charset="77"/>
              </a:rPr>
              <a:t>Producto es la descripción</a:t>
            </a:r>
          </a:p>
          <a:p>
            <a:pPr algn="just"/>
            <a:r>
              <a:rPr lang="es-CO" sz="2000" dirty="0">
                <a:latin typeface="Work Sans Light" pitchFamily="2" charset="77"/>
              </a:rPr>
              <a:t>Por defecto en el Widget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2596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7EA2-BBBD-DF9F-7E33-348AA145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624BD6F-15FE-9F30-FDAB-5814C1715662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080E2B5-BFFD-DE43-96FE-2076401A0B47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339577D-2174-59DD-0DDF-6D832AB1C14E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BA1587-A528-0D3A-FE31-B8BC9F80E97C}"/>
              </a:ext>
            </a:extLst>
          </p:cNvPr>
          <p:cNvSpPr txBox="1"/>
          <p:nvPr/>
        </p:nvSpPr>
        <p:spPr>
          <a:xfrm>
            <a:off x="3188914" y="2613392"/>
            <a:ext cx="9593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Seleccionamos el Widget del text ( Modificar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derecho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Wrap</a:t>
            </a:r>
            <a:r>
              <a:rPr lang="es-CO" sz="2000" dirty="0">
                <a:latin typeface="Work Sans Light" pitchFamily="2" charset="77"/>
              </a:rPr>
              <a:t> Widget ( </a:t>
            </a:r>
            <a:r>
              <a:rPr lang="es-CO" dirty="0">
                <a:latin typeface="Work Sans Light" pitchFamily="2" charset="77"/>
              </a:rPr>
              <a:t>envoltura de widget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Form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Validation</a:t>
            </a:r>
            <a:endParaRPr lang="es-CO" sz="2000" dirty="0">
              <a:latin typeface="Work Sans Light" pitchFamily="2" charset="77"/>
            </a:endParaRP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9610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C0A2C-ACD1-59BA-A92D-AC335351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76199CE-C067-83A0-BBA5-3561E951810F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ACE1254-6340-2AE6-1E99-E221148C46B2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A701EEB-FFC2-247E-643F-9FD45F607BD1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D6918F-CCB5-097C-441A-929A7C17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68" y="2180034"/>
            <a:ext cx="5999748" cy="3011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516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E5B13-C6CA-E8E4-7491-FA4C1152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3D11C-CCBC-846C-7AC1-E8C46AB5326D}"/>
              </a:ext>
            </a:extLst>
          </p:cNvPr>
          <p:cNvSpPr txBox="1"/>
          <p:nvPr/>
        </p:nvSpPr>
        <p:spPr>
          <a:xfrm>
            <a:off x="4381442" y="2228671"/>
            <a:ext cx="3429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Diseño Pantalla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C3158C4-B4F6-D4B0-8085-7C1E8FC3A476}"/>
              </a:ext>
            </a:extLst>
          </p:cNvPr>
          <p:cNvCxnSpPr>
            <a:cxnSpLocks/>
          </p:cNvCxnSpPr>
          <p:nvPr/>
        </p:nvCxnSpPr>
        <p:spPr>
          <a:xfrm>
            <a:off x="4539916" y="2779403"/>
            <a:ext cx="312821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58FB-77EF-AC32-2A68-701F9A92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03C510-BB85-D789-A835-6B06CBB281AD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A9E5231-C3C1-7C88-BF4C-BCF4B5B16EA5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53CF8EA6-5CB7-DEB0-CB52-03E330DECB39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65E74B-C0F7-4F65-C879-D5241288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43" y="1565503"/>
            <a:ext cx="3480636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73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C9B2-CC6F-A7EB-199D-4A89199F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906539D-5E56-CCF1-57FA-8549E079C03C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4D76DE6-EA88-3BAC-19D5-D9576003B24A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5CE386E-676F-9C37-DDE2-89DBD374FB78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C4EDED-9D4C-9818-6A79-6E27981B2335}"/>
              </a:ext>
            </a:extLst>
          </p:cNvPr>
          <p:cNvSpPr txBox="1"/>
          <p:nvPr/>
        </p:nvSpPr>
        <p:spPr>
          <a:xfrm>
            <a:off x="3188914" y="2613392"/>
            <a:ext cx="9593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Seleccionamos el Widget del text ( Modificar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derecho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Wrap</a:t>
            </a:r>
            <a:r>
              <a:rPr lang="es-CO" sz="2000" dirty="0">
                <a:latin typeface="Work Sans Light" pitchFamily="2" charset="77"/>
              </a:rPr>
              <a:t> Widget ( </a:t>
            </a:r>
            <a:r>
              <a:rPr lang="es-CO" dirty="0">
                <a:latin typeface="Work Sans Light" pitchFamily="2" charset="77"/>
              </a:rPr>
              <a:t>envoltura de widget</a:t>
            </a:r>
            <a:r>
              <a:rPr lang="es-CO" sz="2000" dirty="0">
                <a:latin typeface="Work Sans Light" pitchFamily="2" charset="77"/>
              </a:rPr>
              <a:t>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Form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Validation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En </a:t>
            </a:r>
            <a:r>
              <a:rPr lang="es-CO" sz="2000" dirty="0" err="1">
                <a:latin typeface="Work Sans Light" pitchFamily="2" charset="77"/>
              </a:rPr>
              <a:t>validation</a:t>
            </a:r>
            <a:r>
              <a:rPr lang="es-CO" sz="2000" dirty="0">
                <a:latin typeface="Work Sans Light" pitchFamily="2" charset="77"/>
              </a:rPr>
              <a:t> debe seleccionar el objeto automáticamente</a:t>
            </a:r>
          </a:p>
          <a:p>
            <a:pPr marL="800100" lvl="1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Searchbar</a:t>
            </a:r>
            <a:endParaRPr lang="es-CO" sz="2000" dirty="0">
              <a:latin typeface="Work Sans Light" pitchFamily="2" charset="77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Activar </a:t>
            </a:r>
            <a:r>
              <a:rPr lang="es-CO" sz="2000" dirty="0" err="1">
                <a:latin typeface="Work Sans Light" pitchFamily="2" charset="77"/>
              </a:rPr>
              <a:t>Automatically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Validation</a:t>
            </a:r>
            <a:r>
              <a:rPr lang="es-CO" sz="2000" dirty="0">
                <a:latin typeface="Work Sans Light" pitchFamily="2" charset="77"/>
              </a:rPr>
              <a:t> True</a:t>
            </a:r>
          </a:p>
          <a:p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8461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8F33-5636-E0CD-CE03-8638E5B56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27D6A8-1A5F-8F2F-1667-99A4289405A4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B8F89B5-7B81-F8C2-2A87-7D0D209E7C00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D6FD165-E691-9F2E-9FB8-BAAC2370D225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49EE67-21FB-3317-D4B2-D4E3FC59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35" y="2329355"/>
            <a:ext cx="4120444" cy="21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42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A1C4F-CB2C-023C-49A6-6C5A65997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7F5C14-9280-B17C-A7DE-EE5196ABC843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230C37-03BB-D9C8-AD06-A1B9F90EDCF0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ADFB64FC-EF65-7BAB-D8D5-F70C718E8EBA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39BEE9-A69E-3479-4BF0-E93E6662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51" y="2027143"/>
            <a:ext cx="4120444" cy="2157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775A26-A526-9CC3-2651-F5F1A12B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32" y="2027143"/>
            <a:ext cx="3349542" cy="29786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5FD49DC-5DA5-8959-7AE4-08444A52EE26}"/>
              </a:ext>
            </a:extLst>
          </p:cNvPr>
          <p:cNvSpPr txBox="1"/>
          <p:nvPr/>
        </p:nvSpPr>
        <p:spPr>
          <a:xfrm>
            <a:off x="6310732" y="5215553"/>
            <a:ext cx="972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latin typeface="Work Sans Light" pitchFamily="2" charset="77"/>
              </a:rPr>
              <a:t>Podemos cambiar Error </a:t>
            </a:r>
            <a:r>
              <a:rPr lang="es-CO" sz="2000" dirty="0" err="1">
                <a:latin typeface="Work Sans Light" pitchFamily="2" charset="77"/>
              </a:rPr>
              <a:t>Message</a:t>
            </a:r>
            <a:endParaRPr lang="es-CO" sz="2000" dirty="0">
              <a:latin typeface="Work Sans Light" pitchFamily="2" charset="77"/>
            </a:endParaRPr>
          </a:p>
          <a:p>
            <a:pPr algn="just"/>
            <a:r>
              <a:rPr lang="es-CO" sz="2000" dirty="0">
                <a:latin typeface="Work Sans Light" pitchFamily="2" charset="77"/>
              </a:rPr>
              <a:t>Dato Requerido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8341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C72FF-331B-57A6-872E-BC32D75C6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35E22E-0718-B628-5C66-AD650B95639C}"/>
              </a:ext>
            </a:extLst>
          </p:cNvPr>
          <p:cNvSpPr txBox="1"/>
          <p:nvPr/>
        </p:nvSpPr>
        <p:spPr>
          <a:xfrm>
            <a:off x="420611" y="383829"/>
            <a:ext cx="75648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Ajustar errores en Text al Modificar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BD2DD7C-C2F6-47FE-F6A7-D49C57303EC3}"/>
              </a:ext>
            </a:extLst>
          </p:cNvPr>
          <p:cNvCxnSpPr>
            <a:cxnSpLocks/>
          </p:cNvCxnSpPr>
          <p:nvPr/>
        </p:nvCxnSpPr>
        <p:spPr>
          <a:xfrm>
            <a:off x="577516" y="934561"/>
            <a:ext cx="718686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CC44C8D-EBD7-0EF2-270C-BA96B7A4FFC4}"/>
              </a:ext>
            </a:extLst>
          </p:cNvPr>
          <p:cNvSpPr txBox="1"/>
          <p:nvPr/>
        </p:nvSpPr>
        <p:spPr>
          <a:xfrm>
            <a:off x="577516" y="1410453"/>
            <a:ext cx="972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solidFill>
                  <a:srgbClr val="00B0F0"/>
                </a:solidFill>
                <a:latin typeface="Work Sans Light" pitchFamily="2" charset="77"/>
              </a:rPr>
              <a:t>Solución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A33F1B-C814-5B5A-488E-7482A4D6687F}"/>
              </a:ext>
            </a:extLst>
          </p:cNvPr>
          <p:cNvSpPr txBox="1"/>
          <p:nvPr/>
        </p:nvSpPr>
        <p:spPr>
          <a:xfrm>
            <a:off x="2852030" y="2116087"/>
            <a:ext cx="95931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Dar clic en Icono ( Modificar )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en </a:t>
            </a:r>
            <a:r>
              <a:rPr lang="es-CO" sz="2000" dirty="0" err="1">
                <a:latin typeface="Work Sans Light" pitchFamily="2" charset="77"/>
              </a:rPr>
              <a:t>Actions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Click</a:t>
            </a:r>
            <a:r>
              <a:rPr lang="es-CO" sz="2000" dirty="0">
                <a:latin typeface="Work Sans Light" pitchFamily="2" charset="77"/>
              </a:rPr>
              <a:t> en las 2 acciones que se tienen para activar editor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Nos ubicamos en el primer cuadrante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+ 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Add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Action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Widget UI </a:t>
            </a:r>
            <a:r>
              <a:rPr lang="es-CO" sz="2000" dirty="0" err="1">
                <a:latin typeface="Work Sans Light" pitchFamily="2" charset="77"/>
              </a:rPr>
              <a:t>Iteractions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Validate </a:t>
            </a:r>
            <a:r>
              <a:rPr lang="es-CO" sz="2000" dirty="0" err="1">
                <a:latin typeface="Work Sans Light" pitchFamily="2" charset="77"/>
              </a:rPr>
              <a:t>Forms</a:t>
            </a:r>
            <a:endParaRPr lang="es-CO" sz="20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000" dirty="0">
                <a:latin typeface="Work Sans Light" pitchFamily="2" charset="77"/>
              </a:rPr>
              <a:t>En </a:t>
            </a:r>
            <a:r>
              <a:rPr lang="es-CO" sz="2000" dirty="0" err="1">
                <a:latin typeface="Work Sans Light" pitchFamily="2" charset="77"/>
              </a:rPr>
              <a:t>Select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Form</a:t>
            </a:r>
            <a:r>
              <a:rPr lang="es-CO" sz="2000" dirty="0">
                <a:latin typeface="Work Sans Light" pitchFamily="2" charset="77"/>
              </a:rPr>
              <a:t> </a:t>
            </a:r>
            <a:r>
              <a:rPr lang="es-CO" sz="2000" dirty="0" err="1">
                <a:latin typeface="Work Sans Light" pitchFamily="2" charset="77"/>
              </a:rPr>
              <a:t>to</a:t>
            </a:r>
            <a:r>
              <a:rPr lang="es-CO" sz="2000" dirty="0">
                <a:latin typeface="Work Sans Light" pitchFamily="2" charset="77"/>
              </a:rPr>
              <a:t> Validate: Form1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000" dirty="0" err="1">
                <a:latin typeface="Work Sans Light" pitchFamily="2" charset="77"/>
              </a:rPr>
              <a:t>Close</a:t>
            </a:r>
            <a:endParaRPr lang="es-CO" sz="20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729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F37C-E60D-73EB-2C70-1EF84E80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5939B51-1DD3-D747-214A-CAEA2E73F700}"/>
              </a:ext>
            </a:extLst>
          </p:cNvPr>
          <p:cNvSpPr txBox="1"/>
          <p:nvPr/>
        </p:nvSpPr>
        <p:spPr>
          <a:xfrm>
            <a:off x="1187116" y="765088"/>
            <a:ext cx="10170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Tenemos la pantalla de productos: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clic en el widget del </a:t>
            </a:r>
            <a:r>
              <a:rPr lang="es-CO" sz="2000" dirty="0" err="1">
                <a:latin typeface="Work Sans Light" pitchFamily="2" charset="77"/>
              </a:rPr>
              <a:t>teni</a:t>
            </a:r>
            <a:r>
              <a:rPr lang="es-CO" sz="2000" dirty="0">
                <a:latin typeface="Work Sans Light" pitchFamily="2" charset="77"/>
              </a:rPr>
              <a:t> y ahí mismo vamos a agregar un Widget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con 2 Iconos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79127C-7DE1-D0BC-DA70-A6A05804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9" y="2340062"/>
            <a:ext cx="3352800" cy="37528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63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1E37-190B-3EB1-DD30-A0CAF5571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AEC7ED-13CB-F00B-787A-34FC242F847E}"/>
              </a:ext>
            </a:extLst>
          </p:cNvPr>
          <p:cNvSpPr txBox="1"/>
          <p:nvPr/>
        </p:nvSpPr>
        <p:spPr>
          <a:xfrm>
            <a:off x="1187116" y="476332"/>
            <a:ext cx="10170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Tenemos la pantalla de productos: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Damos clic en el widget del </a:t>
            </a:r>
            <a:r>
              <a:rPr lang="es-CO" sz="2000" dirty="0" err="1">
                <a:latin typeface="Work Sans Light" pitchFamily="2" charset="77"/>
              </a:rPr>
              <a:t>teni</a:t>
            </a:r>
            <a:r>
              <a:rPr lang="es-CO" sz="2000" dirty="0">
                <a:latin typeface="Work Sans Light" pitchFamily="2" charset="77"/>
              </a:rPr>
              <a:t> y ahí mismo vamos a agregar un Widget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, activamos </a:t>
            </a:r>
            <a:r>
              <a:rPr lang="es-CO" sz="2000" b="1" dirty="0">
                <a:latin typeface="Work Sans Light" pitchFamily="2" charset="77"/>
              </a:rPr>
              <a:t>paleta de widgets </a:t>
            </a:r>
            <a:r>
              <a:rPr lang="es-CO" sz="2000" dirty="0">
                <a:latin typeface="Work Sans Light" pitchFamily="2" charset="77"/>
              </a:rPr>
              <a:t>y llevamos un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0AC917-4583-B203-83B2-09F793C6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284416"/>
            <a:ext cx="3238500" cy="3648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727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FD781-1469-D6AE-BAE4-AF44B7A2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3B45DE8-0EF9-FBEE-32D3-C2988E4DF709}"/>
              </a:ext>
            </a:extLst>
          </p:cNvPr>
          <p:cNvSpPr txBox="1"/>
          <p:nvPr/>
        </p:nvSpPr>
        <p:spPr>
          <a:xfrm>
            <a:off x="737937" y="283827"/>
            <a:ext cx="1017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Tenemos la pantalla de productos: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Con el Widget agregado dentro del </a:t>
            </a:r>
            <a:r>
              <a:rPr lang="es-CO" sz="2000" b="1" dirty="0" err="1">
                <a:latin typeface="Work Sans Light" pitchFamily="2" charset="77"/>
              </a:rPr>
              <a:t>Row</a:t>
            </a:r>
            <a:r>
              <a:rPr lang="es-CO" sz="2000" b="1" dirty="0">
                <a:latin typeface="Work Sans Light" pitchFamily="2" charset="77"/>
              </a:rPr>
              <a:t> Container</a:t>
            </a:r>
            <a:r>
              <a:rPr lang="es-CO" sz="2000" dirty="0">
                <a:latin typeface="Work Sans Light" pitchFamily="2" charset="77"/>
              </a:rPr>
              <a:t>, ahora vamos a la </a:t>
            </a:r>
            <a:r>
              <a:rPr lang="es-CO" sz="2000" b="1" dirty="0">
                <a:latin typeface="Work Sans Light" pitchFamily="2" charset="77"/>
              </a:rPr>
              <a:t>paleta de Widgets</a:t>
            </a:r>
            <a:r>
              <a:rPr lang="es-CO" sz="2000" dirty="0">
                <a:latin typeface="Work Sans Light" pitchFamily="2" charset="77"/>
              </a:rPr>
              <a:t> con nombre </a:t>
            </a:r>
            <a:r>
              <a:rPr lang="es-CO" sz="2000" b="1" dirty="0">
                <a:latin typeface="Work Sans Light" pitchFamily="2" charset="77"/>
              </a:rPr>
              <a:t>Base </a:t>
            </a:r>
            <a:r>
              <a:rPr lang="es-CO" sz="2000" b="1" dirty="0" err="1">
                <a:latin typeface="Work Sans Light" pitchFamily="2" charset="77"/>
              </a:rPr>
              <a:t>Elements</a:t>
            </a:r>
            <a:r>
              <a:rPr lang="es-CO" sz="2000" b="1" dirty="0">
                <a:latin typeface="Work Sans Light" pitchFamily="2" charset="77"/>
              </a:rPr>
              <a:t> </a:t>
            </a:r>
            <a:r>
              <a:rPr lang="es-CO" sz="2000" dirty="0">
                <a:latin typeface="Work Sans Light" pitchFamily="2" charset="77"/>
              </a:rPr>
              <a:t>y llevamos el icono del </a:t>
            </a:r>
            <a:r>
              <a:rPr lang="es-CO" sz="2000" b="1" dirty="0" err="1">
                <a:latin typeface="Work Sans Light" pitchFamily="2" charset="77"/>
              </a:rPr>
              <a:t>piñon</a:t>
            </a:r>
            <a:r>
              <a:rPr lang="es-CO" sz="2000" dirty="0">
                <a:latin typeface="Work Sans Light" pitchFamily="2" charset="77"/>
              </a:rPr>
              <a:t> al </a:t>
            </a:r>
            <a:r>
              <a:rPr lang="es-CO" sz="2000" dirty="0" err="1">
                <a:latin typeface="Work Sans Light" pitchFamily="2" charset="77"/>
              </a:rPr>
              <a:t>row</a:t>
            </a:r>
            <a:r>
              <a:rPr lang="es-CO" sz="2000" dirty="0">
                <a:latin typeface="Work Sans Light" pitchFamily="2" charset="77"/>
              </a:rPr>
              <a:t> que acabamos de agregar: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ACB2DA-C650-C1EF-020C-7D4CB7FF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9" y="2324965"/>
            <a:ext cx="6737682" cy="37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0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5052</TotalTime>
  <Words>1136</Words>
  <Application>Microsoft Office PowerPoint</Application>
  <PresentationFormat>Panorámica</PresentationFormat>
  <Paragraphs>280</Paragraphs>
  <Slides>65</Slides>
  <Notes>64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Heiver Cuesta Davila</cp:lastModifiedBy>
  <cp:revision>86</cp:revision>
  <dcterms:created xsi:type="dcterms:W3CDTF">2020-10-01T23:51:28Z</dcterms:created>
  <dcterms:modified xsi:type="dcterms:W3CDTF">2025-10-07T02:04:41Z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